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Lst>
  <p:sldSz cx="9144000" cy="5143500" type="screen16x9"/>
  <p:notesSz cx="6858000" cy="9144000"/>
  <p:embeddedFontLst>
    <p:embeddedFont>
      <p:font typeface="Roboto" panose="02000000000000000000" pitchFamily="2" charset="0"/>
      <p:regular r:id="rId29"/>
      <p:bold r:id="rId30"/>
      <p:italic r:id="rId31"/>
      <p:boldItalic r:id="rId32"/>
    </p:embeddedFont>
    <p:embeddedFont>
      <p:font typeface="Roboto Slab"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c6f75fce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c6f75fc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0d21c7292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0d21c7292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d21c7292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d21c7292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d21c7292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0d21c7292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0d21c7292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0d21c7292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0d21c7292f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0d21c7292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0d21c7292f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0d21c7292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d21c7292f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0d21c7292f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0d21c7292f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0d21c729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0d21c7292f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0d21c7292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0d21c7292f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0d21c7292f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c6f75fce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c6f75fce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0d21c7292f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0d21c7292f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0d21c7292f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0d21c7292f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0d21c7292f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0d21c7292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d21c7292f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d21c7292f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0d21c7292f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0d21c7292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0d21c7292f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0d21c7292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0d21c7292f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0d21c7292f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c6f75fce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c6f75fce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c6f75fce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6f75fceb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6f75fce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c6f75fceb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c6f75fce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0d21c7292f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0d21c7292f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d21c7292f_2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d21c7292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6f75fceb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6f75fce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 sz="4200" b="1"/>
              <a:t>Quản lý bán giày</a:t>
            </a:r>
            <a:endParaRPr sz="4200" b="1"/>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 sz="3000" b="1"/>
              <a:t>Báo cáo của nhóm 11</a:t>
            </a:r>
            <a:endParaRPr sz="3000" b="1"/>
          </a:p>
        </p:txBody>
      </p:sp>
      <p:sp>
        <p:nvSpPr>
          <p:cNvPr id="65" name="Google Shape;65;p13"/>
          <p:cNvSpPr txBox="1"/>
          <p:nvPr/>
        </p:nvSpPr>
        <p:spPr>
          <a:xfrm>
            <a:off x="1125150" y="954350"/>
            <a:ext cx="110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body" idx="2"/>
          </p:nvPr>
        </p:nvSpPr>
        <p:spPr>
          <a:xfrm>
            <a:off x="374750" y="650725"/>
            <a:ext cx="3735900" cy="361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None/>
            </a:pPr>
            <a:r>
              <a:rPr lang="vi" sz="2100" b="1">
                <a:latin typeface="Times New Roman"/>
                <a:ea typeface="Times New Roman"/>
                <a:cs typeface="Times New Roman"/>
                <a:sym typeface="Times New Roman"/>
              </a:rPr>
              <a:t>Phần Đăng Nhập </a:t>
            </a:r>
            <a:endParaRPr sz="21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r>
              <a:rPr lang="vi" sz="2100" b="1">
                <a:latin typeface="Times New Roman"/>
                <a:ea typeface="Times New Roman"/>
                <a:cs typeface="Times New Roman"/>
                <a:sym typeface="Times New Roman"/>
              </a:rPr>
              <a:t>Đăng nhập theo quyền hạn : </a:t>
            </a:r>
            <a:endParaRPr sz="21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r>
              <a:rPr lang="vi" sz="2100" b="1">
                <a:latin typeface="Times New Roman"/>
                <a:ea typeface="Times New Roman"/>
                <a:cs typeface="Times New Roman"/>
                <a:sym typeface="Times New Roman"/>
              </a:rPr>
              <a:t>Admin </a:t>
            </a:r>
            <a:endParaRPr sz="2100" b="1">
              <a:latin typeface="Times New Roman"/>
              <a:ea typeface="Times New Roman"/>
              <a:cs typeface="Times New Roman"/>
              <a:sym typeface="Times New Roman"/>
            </a:endParaRPr>
          </a:p>
          <a:p>
            <a:pPr marL="0" lvl="0" indent="0" algn="l" rtl="0">
              <a:spcBef>
                <a:spcPts val="1600"/>
              </a:spcBef>
              <a:spcAft>
                <a:spcPts val="1600"/>
              </a:spcAft>
              <a:buClr>
                <a:schemeClr val="dk2"/>
              </a:buClr>
              <a:buSzPts val="1100"/>
              <a:buNone/>
            </a:pPr>
            <a:r>
              <a:rPr lang="vi" sz="2100" b="1">
                <a:latin typeface="Times New Roman"/>
                <a:ea typeface="Times New Roman"/>
                <a:cs typeface="Times New Roman"/>
                <a:sym typeface="Times New Roman"/>
              </a:rPr>
              <a:t>Nhân Viên</a:t>
            </a:r>
            <a:endParaRPr sz="2100" b="1">
              <a:latin typeface="Times New Roman"/>
              <a:ea typeface="Times New Roman"/>
              <a:cs typeface="Times New Roman"/>
              <a:sym typeface="Times New Roman"/>
            </a:endParaRPr>
          </a:p>
        </p:txBody>
      </p:sp>
      <p:sp>
        <p:nvSpPr>
          <p:cNvPr id="150" name="Google Shape;150;p23"/>
          <p:cNvSpPr txBox="1">
            <a:spLocks noGrp="1"/>
          </p:cNvSpPr>
          <p:nvPr>
            <p:ph type="title"/>
          </p:nvPr>
        </p:nvSpPr>
        <p:spPr>
          <a:xfrm>
            <a:off x="5422725" y="132325"/>
            <a:ext cx="2439300" cy="3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sz="2600"/>
              <a:t>Đăng nhập  </a:t>
            </a:r>
            <a:endParaRPr sz="2600"/>
          </a:p>
        </p:txBody>
      </p:sp>
      <p:pic>
        <p:nvPicPr>
          <p:cNvPr id="151" name="Google Shape;151;p23"/>
          <p:cNvPicPr preferRelativeResize="0"/>
          <p:nvPr/>
        </p:nvPicPr>
        <p:blipFill>
          <a:blip r:embed="rId3">
            <a:alphaModFix/>
          </a:blip>
          <a:stretch>
            <a:fillRect/>
          </a:stretch>
        </p:blipFill>
        <p:spPr>
          <a:xfrm>
            <a:off x="4572000" y="680125"/>
            <a:ext cx="4517349" cy="4126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463350" y="1450875"/>
            <a:ext cx="35445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 sz="2700" b="1">
                <a:latin typeface="Times New Roman"/>
                <a:ea typeface="Times New Roman"/>
                <a:cs typeface="Times New Roman"/>
                <a:sym typeface="Times New Roman"/>
              </a:rPr>
              <a:t>Đổi mật khẩu</a:t>
            </a:r>
            <a:endParaRPr sz="2700" b="1">
              <a:latin typeface="Times New Roman"/>
              <a:ea typeface="Times New Roman"/>
              <a:cs typeface="Times New Roman"/>
              <a:sym typeface="Times New Roman"/>
            </a:endParaRPr>
          </a:p>
        </p:txBody>
      </p:sp>
      <p:pic>
        <p:nvPicPr>
          <p:cNvPr id="157" name="Google Shape;157;p24"/>
          <p:cNvPicPr preferRelativeResize="0"/>
          <p:nvPr/>
        </p:nvPicPr>
        <p:blipFill>
          <a:blip r:embed="rId3">
            <a:alphaModFix/>
          </a:blip>
          <a:stretch>
            <a:fillRect/>
          </a:stretch>
        </p:blipFill>
        <p:spPr>
          <a:xfrm>
            <a:off x="4572000" y="586150"/>
            <a:ext cx="4572000" cy="39931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body" idx="2"/>
          </p:nvPr>
        </p:nvSpPr>
        <p:spPr>
          <a:xfrm>
            <a:off x="154300" y="650725"/>
            <a:ext cx="4327800" cy="3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None/>
            </a:pPr>
            <a:r>
              <a:rPr lang="vi" sz="2600" b="1">
                <a:latin typeface="Times New Roman"/>
                <a:ea typeface="Times New Roman"/>
                <a:cs typeface="Times New Roman"/>
                <a:sym typeface="Times New Roman"/>
              </a:rPr>
              <a:t>Đăng xuất sau khi đăng nhập tài khoản </a:t>
            </a:r>
            <a:endParaRPr sz="26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endParaRPr sz="2600" b="1">
              <a:latin typeface="Times New Roman"/>
              <a:ea typeface="Times New Roman"/>
              <a:cs typeface="Times New Roman"/>
              <a:sym typeface="Times New Roman"/>
            </a:endParaRPr>
          </a:p>
          <a:p>
            <a:pPr marL="0" lvl="0" indent="0" algn="l" rtl="0">
              <a:spcBef>
                <a:spcPts val="1600"/>
              </a:spcBef>
              <a:spcAft>
                <a:spcPts val="1600"/>
              </a:spcAft>
              <a:buClr>
                <a:schemeClr val="dk2"/>
              </a:buClr>
              <a:buSzPts val="1100"/>
              <a:buNone/>
            </a:pPr>
            <a:endParaRPr sz="2600" b="1">
              <a:latin typeface="Times New Roman"/>
              <a:ea typeface="Times New Roman"/>
              <a:cs typeface="Times New Roman"/>
              <a:sym typeface="Times New Roman"/>
            </a:endParaRPr>
          </a:p>
        </p:txBody>
      </p:sp>
      <p:sp>
        <p:nvSpPr>
          <p:cNvPr id="163" name="Google Shape;163;p25"/>
          <p:cNvSpPr txBox="1">
            <a:spLocks noGrp="1"/>
          </p:cNvSpPr>
          <p:nvPr>
            <p:ph type="title"/>
          </p:nvPr>
        </p:nvSpPr>
        <p:spPr>
          <a:xfrm>
            <a:off x="5422725" y="132325"/>
            <a:ext cx="2439300" cy="3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sz="2800" b="1"/>
              <a:t>Đăng xuất </a:t>
            </a:r>
            <a:endParaRPr sz="2800" b="1"/>
          </a:p>
        </p:txBody>
      </p:sp>
      <p:pic>
        <p:nvPicPr>
          <p:cNvPr id="164" name="Google Shape;164;p25"/>
          <p:cNvPicPr preferRelativeResize="0"/>
          <p:nvPr/>
        </p:nvPicPr>
        <p:blipFill>
          <a:blip r:embed="rId3">
            <a:alphaModFix/>
          </a:blip>
          <a:stretch>
            <a:fillRect/>
          </a:stretch>
        </p:blipFill>
        <p:spPr>
          <a:xfrm>
            <a:off x="4572000" y="801147"/>
            <a:ext cx="4515125" cy="40834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body" idx="2"/>
          </p:nvPr>
        </p:nvSpPr>
        <p:spPr>
          <a:xfrm>
            <a:off x="154300" y="650725"/>
            <a:ext cx="4327800" cy="3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None/>
            </a:pPr>
            <a:r>
              <a:rPr lang="vi" sz="2600" b="1">
                <a:latin typeface="Times New Roman"/>
                <a:ea typeface="Times New Roman"/>
                <a:cs typeface="Times New Roman"/>
                <a:sym typeface="Times New Roman"/>
              </a:rPr>
              <a:t>Quản lý nhân viên</a:t>
            </a:r>
            <a:endParaRPr sz="26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r>
              <a:rPr lang="vi" sz="2600" b="1">
                <a:latin typeface="Times New Roman"/>
                <a:ea typeface="Times New Roman"/>
                <a:cs typeface="Times New Roman"/>
                <a:sym typeface="Times New Roman"/>
              </a:rPr>
              <a:t>Quản lý tài khoản nhân viên</a:t>
            </a:r>
            <a:endParaRPr sz="2600" b="1">
              <a:latin typeface="Times New Roman"/>
              <a:ea typeface="Times New Roman"/>
              <a:cs typeface="Times New Roman"/>
              <a:sym typeface="Times New Roman"/>
            </a:endParaRPr>
          </a:p>
          <a:p>
            <a:pPr marL="0" lvl="0" indent="0" algn="l" rtl="0">
              <a:spcBef>
                <a:spcPts val="1600"/>
              </a:spcBef>
              <a:spcAft>
                <a:spcPts val="1600"/>
              </a:spcAft>
              <a:buClr>
                <a:schemeClr val="dk2"/>
              </a:buClr>
              <a:buSzPts val="1100"/>
              <a:buNone/>
            </a:pPr>
            <a:r>
              <a:rPr lang="vi" sz="2600" b="1">
                <a:latin typeface="Times New Roman"/>
                <a:ea typeface="Times New Roman"/>
                <a:cs typeface="Times New Roman"/>
                <a:sym typeface="Times New Roman"/>
              </a:rPr>
              <a:t>Xem chấm công</a:t>
            </a:r>
            <a:endParaRPr sz="2600" b="1">
              <a:latin typeface="Times New Roman"/>
              <a:ea typeface="Times New Roman"/>
              <a:cs typeface="Times New Roman"/>
              <a:sym typeface="Times New Roman"/>
            </a:endParaRPr>
          </a:p>
        </p:txBody>
      </p:sp>
      <p:sp>
        <p:nvSpPr>
          <p:cNvPr id="170" name="Google Shape;170;p26"/>
          <p:cNvSpPr txBox="1">
            <a:spLocks noGrp="1"/>
          </p:cNvSpPr>
          <p:nvPr>
            <p:ph type="title"/>
          </p:nvPr>
        </p:nvSpPr>
        <p:spPr>
          <a:xfrm>
            <a:off x="5422725" y="132325"/>
            <a:ext cx="3247800" cy="3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sz="2600" b="1">
                <a:latin typeface="Times New Roman"/>
                <a:ea typeface="Times New Roman"/>
                <a:cs typeface="Times New Roman"/>
                <a:sym typeface="Times New Roman"/>
              </a:rPr>
              <a:t>Quản Lý Nhân Sự</a:t>
            </a:r>
            <a:endParaRPr sz="2600" b="1">
              <a:latin typeface="Times New Roman"/>
              <a:ea typeface="Times New Roman"/>
              <a:cs typeface="Times New Roman"/>
              <a:sym typeface="Times New Roman"/>
            </a:endParaRPr>
          </a:p>
        </p:txBody>
      </p:sp>
      <p:pic>
        <p:nvPicPr>
          <p:cNvPr id="171" name="Google Shape;171;p26"/>
          <p:cNvPicPr preferRelativeResize="0"/>
          <p:nvPr/>
        </p:nvPicPr>
        <p:blipFill>
          <a:blip r:embed="rId3">
            <a:alphaModFix/>
          </a:blip>
          <a:stretch>
            <a:fillRect/>
          </a:stretch>
        </p:blipFill>
        <p:spPr>
          <a:xfrm>
            <a:off x="4685925" y="703500"/>
            <a:ext cx="4357101" cy="393581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body" idx="2"/>
          </p:nvPr>
        </p:nvSpPr>
        <p:spPr>
          <a:xfrm>
            <a:off x="168975" y="257175"/>
            <a:ext cx="4327800" cy="199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None/>
            </a:pPr>
            <a:endParaRPr sz="26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r>
              <a:rPr lang="vi" sz="2600" b="1">
                <a:latin typeface="Times New Roman"/>
                <a:ea typeface="Times New Roman"/>
                <a:cs typeface="Times New Roman"/>
                <a:sym typeface="Times New Roman"/>
              </a:rPr>
              <a:t>Thêm / Sửa / Xóa / Xuất /Preview /Tìm kiếm</a:t>
            </a:r>
            <a:endParaRPr sz="2600" b="1">
              <a:latin typeface="Times New Roman"/>
              <a:ea typeface="Times New Roman"/>
              <a:cs typeface="Times New Roman"/>
              <a:sym typeface="Times New Roman"/>
            </a:endParaRPr>
          </a:p>
          <a:p>
            <a:pPr marL="0" lvl="0" indent="0" algn="l" rtl="0">
              <a:spcBef>
                <a:spcPts val="1600"/>
              </a:spcBef>
              <a:spcAft>
                <a:spcPts val="1600"/>
              </a:spcAft>
              <a:buClr>
                <a:schemeClr val="dk2"/>
              </a:buClr>
              <a:buSzPts val="1100"/>
              <a:buNone/>
            </a:pPr>
            <a:endParaRPr sz="2600" b="1">
              <a:latin typeface="Times New Roman"/>
              <a:ea typeface="Times New Roman"/>
              <a:cs typeface="Times New Roman"/>
              <a:sym typeface="Times New Roman"/>
            </a:endParaRPr>
          </a:p>
        </p:txBody>
      </p:sp>
      <p:sp>
        <p:nvSpPr>
          <p:cNvPr id="177" name="Google Shape;177;p27"/>
          <p:cNvSpPr txBox="1">
            <a:spLocks noGrp="1"/>
          </p:cNvSpPr>
          <p:nvPr>
            <p:ph type="title"/>
          </p:nvPr>
        </p:nvSpPr>
        <p:spPr>
          <a:xfrm>
            <a:off x="5422725" y="132325"/>
            <a:ext cx="3247800" cy="3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sz="2600" b="1">
                <a:latin typeface="Times New Roman"/>
                <a:ea typeface="Times New Roman"/>
                <a:cs typeface="Times New Roman"/>
                <a:sym typeface="Times New Roman"/>
              </a:rPr>
              <a:t>Quản Lý Nhân Viên</a:t>
            </a:r>
            <a:endParaRPr sz="2600" b="1">
              <a:latin typeface="Times New Roman"/>
              <a:ea typeface="Times New Roman"/>
              <a:cs typeface="Times New Roman"/>
              <a:sym typeface="Times New Roman"/>
            </a:endParaRPr>
          </a:p>
        </p:txBody>
      </p:sp>
      <p:pic>
        <p:nvPicPr>
          <p:cNvPr id="178" name="Google Shape;178;p27"/>
          <p:cNvPicPr preferRelativeResize="0"/>
          <p:nvPr/>
        </p:nvPicPr>
        <p:blipFill>
          <a:blip r:embed="rId3">
            <a:alphaModFix/>
          </a:blip>
          <a:stretch>
            <a:fillRect/>
          </a:stretch>
        </p:blipFill>
        <p:spPr>
          <a:xfrm>
            <a:off x="4656550" y="813725"/>
            <a:ext cx="4357100" cy="2965757"/>
          </a:xfrm>
          <a:prstGeom prst="rect">
            <a:avLst/>
          </a:prstGeom>
          <a:noFill/>
          <a:ln>
            <a:noFill/>
          </a:ln>
        </p:spPr>
      </p:pic>
      <p:sp>
        <p:nvSpPr>
          <p:cNvPr id="179" name="Google Shape;179;p2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body" idx="2"/>
          </p:nvPr>
        </p:nvSpPr>
        <p:spPr>
          <a:xfrm>
            <a:off x="168975" y="257175"/>
            <a:ext cx="4327800" cy="435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None/>
            </a:pPr>
            <a:endParaRPr sz="26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r>
              <a:rPr lang="vi" sz="2600" b="1">
                <a:latin typeface="Times New Roman"/>
                <a:ea typeface="Times New Roman"/>
                <a:cs typeface="Times New Roman"/>
                <a:sym typeface="Times New Roman"/>
              </a:rPr>
              <a:t>Thêm / Xóa  : </a:t>
            </a:r>
            <a:endParaRPr sz="26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r>
              <a:rPr lang="vi" sz="2600" b="1">
                <a:latin typeface="Times New Roman"/>
                <a:ea typeface="Times New Roman"/>
                <a:cs typeface="Times New Roman"/>
                <a:sym typeface="Times New Roman"/>
              </a:rPr>
              <a:t>Tài khoản , mật khẩu </a:t>
            </a:r>
            <a:endParaRPr sz="26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endParaRPr sz="2600" b="1">
              <a:latin typeface="Times New Roman"/>
              <a:ea typeface="Times New Roman"/>
              <a:cs typeface="Times New Roman"/>
              <a:sym typeface="Times New Roman"/>
            </a:endParaRPr>
          </a:p>
          <a:p>
            <a:pPr marL="0" lvl="0" indent="0" algn="l" rtl="0">
              <a:spcBef>
                <a:spcPts val="1600"/>
              </a:spcBef>
              <a:spcAft>
                <a:spcPts val="1600"/>
              </a:spcAft>
              <a:buClr>
                <a:schemeClr val="dk2"/>
              </a:buClr>
              <a:buSzPts val="1100"/>
              <a:buNone/>
            </a:pPr>
            <a:r>
              <a:rPr lang="vi" sz="2600" b="1">
                <a:latin typeface="Times New Roman"/>
                <a:ea typeface="Times New Roman"/>
                <a:cs typeface="Times New Roman"/>
                <a:sym typeface="Times New Roman"/>
              </a:rPr>
              <a:t>Thoát frm TaikhoanNv</a:t>
            </a:r>
            <a:endParaRPr sz="2600" b="1">
              <a:latin typeface="Times New Roman"/>
              <a:ea typeface="Times New Roman"/>
              <a:cs typeface="Times New Roman"/>
              <a:sym typeface="Times New Roman"/>
            </a:endParaRPr>
          </a:p>
        </p:txBody>
      </p:sp>
      <p:sp>
        <p:nvSpPr>
          <p:cNvPr id="185" name="Google Shape;185;p28"/>
          <p:cNvSpPr txBox="1">
            <a:spLocks noGrp="1"/>
          </p:cNvSpPr>
          <p:nvPr>
            <p:ph type="title"/>
          </p:nvPr>
        </p:nvSpPr>
        <p:spPr>
          <a:xfrm>
            <a:off x="5422725" y="132325"/>
            <a:ext cx="3629700" cy="3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sz="2600" b="1">
                <a:latin typeface="Times New Roman"/>
                <a:ea typeface="Times New Roman"/>
                <a:cs typeface="Times New Roman"/>
                <a:sym typeface="Times New Roman"/>
              </a:rPr>
              <a:t>Quản Lý TK Nhân Viên</a:t>
            </a:r>
            <a:endParaRPr sz="2600" b="1">
              <a:latin typeface="Times New Roman"/>
              <a:ea typeface="Times New Roman"/>
              <a:cs typeface="Times New Roman"/>
              <a:sym typeface="Times New Roman"/>
            </a:endParaRPr>
          </a:p>
        </p:txBody>
      </p:sp>
      <p:sp>
        <p:nvSpPr>
          <p:cNvPr id="186" name="Google Shape;186;p2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p>
        </p:txBody>
      </p:sp>
      <p:pic>
        <p:nvPicPr>
          <p:cNvPr id="187" name="Google Shape;187;p28"/>
          <p:cNvPicPr preferRelativeResize="0"/>
          <p:nvPr/>
        </p:nvPicPr>
        <p:blipFill>
          <a:blip r:embed="rId3">
            <a:alphaModFix/>
          </a:blip>
          <a:stretch>
            <a:fillRect/>
          </a:stretch>
        </p:blipFill>
        <p:spPr>
          <a:xfrm>
            <a:off x="4678575" y="931275"/>
            <a:ext cx="4342425" cy="26811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txBox="1">
            <a:spLocks noGrp="1"/>
          </p:cNvSpPr>
          <p:nvPr>
            <p:ph type="body" idx="2"/>
          </p:nvPr>
        </p:nvSpPr>
        <p:spPr>
          <a:xfrm>
            <a:off x="168975" y="257175"/>
            <a:ext cx="4327800" cy="435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None/>
            </a:pPr>
            <a:r>
              <a:rPr lang="vi" sz="2600" b="1">
                <a:latin typeface="Times New Roman"/>
                <a:ea typeface="Times New Roman"/>
                <a:cs typeface="Times New Roman"/>
                <a:sym typeface="Times New Roman"/>
              </a:rPr>
              <a:t>Hiển Thị :</a:t>
            </a:r>
            <a:endParaRPr sz="26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r>
              <a:rPr lang="vi" sz="2600" b="1">
                <a:latin typeface="Times New Roman"/>
                <a:ea typeface="Times New Roman"/>
                <a:cs typeface="Times New Roman"/>
                <a:sym typeface="Times New Roman"/>
              </a:rPr>
              <a:t>ID</a:t>
            </a:r>
            <a:endParaRPr sz="26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r>
              <a:rPr lang="vi" sz="2600" b="1">
                <a:latin typeface="Times New Roman"/>
                <a:ea typeface="Times New Roman"/>
                <a:cs typeface="Times New Roman"/>
                <a:sym typeface="Times New Roman"/>
              </a:rPr>
              <a:t>Mã Nhân Viên</a:t>
            </a:r>
            <a:endParaRPr sz="26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r>
              <a:rPr lang="vi" sz="2600" b="1">
                <a:latin typeface="Times New Roman"/>
                <a:ea typeface="Times New Roman"/>
                <a:cs typeface="Times New Roman"/>
                <a:sym typeface="Times New Roman"/>
              </a:rPr>
              <a:t>Ngày</a:t>
            </a:r>
            <a:endParaRPr sz="26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r>
              <a:rPr lang="vi" sz="2600" b="1">
                <a:latin typeface="Times New Roman"/>
                <a:ea typeface="Times New Roman"/>
                <a:cs typeface="Times New Roman"/>
                <a:sym typeface="Times New Roman"/>
              </a:rPr>
              <a:t>Tháng</a:t>
            </a:r>
            <a:endParaRPr sz="2600" b="1">
              <a:latin typeface="Times New Roman"/>
              <a:ea typeface="Times New Roman"/>
              <a:cs typeface="Times New Roman"/>
              <a:sym typeface="Times New Roman"/>
            </a:endParaRPr>
          </a:p>
          <a:p>
            <a:pPr marL="0" lvl="0" indent="0" algn="l" rtl="0">
              <a:spcBef>
                <a:spcPts val="1600"/>
              </a:spcBef>
              <a:spcAft>
                <a:spcPts val="1600"/>
              </a:spcAft>
              <a:buClr>
                <a:schemeClr val="dk2"/>
              </a:buClr>
              <a:buSzPts val="1100"/>
              <a:buNone/>
            </a:pPr>
            <a:r>
              <a:rPr lang="vi" sz="2600" b="1">
                <a:latin typeface="Times New Roman"/>
                <a:ea typeface="Times New Roman"/>
                <a:cs typeface="Times New Roman"/>
                <a:sym typeface="Times New Roman"/>
              </a:rPr>
              <a:t>Nam</a:t>
            </a:r>
            <a:endParaRPr sz="2600" b="1">
              <a:latin typeface="Times New Roman"/>
              <a:ea typeface="Times New Roman"/>
              <a:cs typeface="Times New Roman"/>
              <a:sym typeface="Times New Roman"/>
            </a:endParaRPr>
          </a:p>
        </p:txBody>
      </p:sp>
      <p:sp>
        <p:nvSpPr>
          <p:cNvPr id="193" name="Google Shape;193;p29"/>
          <p:cNvSpPr txBox="1">
            <a:spLocks noGrp="1"/>
          </p:cNvSpPr>
          <p:nvPr>
            <p:ph type="title"/>
          </p:nvPr>
        </p:nvSpPr>
        <p:spPr>
          <a:xfrm>
            <a:off x="5422725" y="132325"/>
            <a:ext cx="3629700" cy="3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sz="2600" b="1">
                <a:latin typeface="Times New Roman"/>
                <a:ea typeface="Times New Roman"/>
                <a:cs typeface="Times New Roman"/>
                <a:sym typeface="Times New Roman"/>
              </a:rPr>
              <a:t>Xem Chấm Công</a:t>
            </a:r>
            <a:endParaRPr sz="2600" b="1">
              <a:latin typeface="Times New Roman"/>
              <a:ea typeface="Times New Roman"/>
              <a:cs typeface="Times New Roman"/>
              <a:sym typeface="Times New Roman"/>
            </a:endParaRPr>
          </a:p>
        </p:txBody>
      </p:sp>
      <p:sp>
        <p:nvSpPr>
          <p:cNvPr id="194" name="Google Shape;194;p2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p>
        </p:txBody>
      </p:sp>
      <p:pic>
        <p:nvPicPr>
          <p:cNvPr id="195" name="Google Shape;195;p29"/>
          <p:cNvPicPr preferRelativeResize="0"/>
          <p:nvPr/>
        </p:nvPicPr>
        <p:blipFill>
          <a:blip r:embed="rId3">
            <a:alphaModFix/>
          </a:blip>
          <a:stretch>
            <a:fillRect/>
          </a:stretch>
        </p:blipFill>
        <p:spPr>
          <a:xfrm>
            <a:off x="4671225" y="1188450"/>
            <a:ext cx="4342424" cy="23779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0"/>
          <p:cNvSpPr txBox="1">
            <a:spLocks noGrp="1"/>
          </p:cNvSpPr>
          <p:nvPr>
            <p:ph type="body" idx="2"/>
          </p:nvPr>
        </p:nvSpPr>
        <p:spPr>
          <a:xfrm>
            <a:off x="154300" y="650725"/>
            <a:ext cx="4327800" cy="295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None/>
            </a:pPr>
            <a:r>
              <a:rPr lang="vi" sz="3000" b="1">
                <a:latin typeface="Times New Roman"/>
                <a:ea typeface="Times New Roman"/>
                <a:cs typeface="Times New Roman"/>
                <a:sym typeface="Times New Roman"/>
              </a:rPr>
              <a:t>Hóa Đơn</a:t>
            </a:r>
            <a:endParaRPr sz="30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r>
              <a:rPr lang="vi" sz="3000" b="1">
                <a:latin typeface="Times New Roman"/>
                <a:ea typeface="Times New Roman"/>
                <a:cs typeface="Times New Roman"/>
                <a:sym typeface="Times New Roman"/>
              </a:rPr>
              <a:t>Quản Lý Hàng</a:t>
            </a:r>
            <a:endParaRPr sz="30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r>
              <a:rPr lang="vi" sz="3000" b="1">
                <a:latin typeface="Times New Roman"/>
                <a:ea typeface="Times New Roman"/>
                <a:cs typeface="Times New Roman"/>
                <a:sym typeface="Times New Roman"/>
              </a:rPr>
              <a:t>Quản Lý Nhập Hàng</a:t>
            </a:r>
            <a:endParaRPr sz="3000" b="1">
              <a:latin typeface="Times New Roman"/>
              <a:ea typeface="Times New Roman"/>
              <a:cs typeface="Times New Roman"/>
              <a:sym typeface="Times New Roman"/>
            </a:endParaRPr>
          </a:p>
          <a:p>
            <a:pPr marL="0" lvl="0" indent="0" algn="l" rtl="0">
              <a:spcBef>
                <a:spcPts val="1600"/>
              </a:spcBef>
              <a:spcAft>
                <a:spcPts val="1600"/>
              </a:spcAft>
              <a:buClr>
                <a:schemeClr val="dk2"/>
              </a:buClr>
              <a:buSzPts val="1100"/>
              <a:buNone/>
            </a:pPr>
            <a:r>
              <a:rPr lang="vi" sz="3000" b="1">
                <a:latin typeface="Times New Roman"/>
                <a:ea typeface="Times New Roman"/>
                <a:cs typeface="Times New Roman"/>
                <a:sym typeface="Times New Roman"/>
              </a:rPr>
              <a:t>Quản Lý Nhà Cung Cấp</a:t>
            </a:r>
            <a:endParaRPr sz="3000" b="1">
              <a:latin typeface="Times New Roman"/>
              <a:ea typeface="Times New Roman"/>
              <a:cs typeface="Times New Roman"/>
              <a:sym typeface="Times New Roman"/>
            </a:endParaRPr>
          </a:p>
        </p:txBody>
      </p:sp>
      <p:sp>
        <p:nvSpPr>
          <p:cNvPr id="201" name="Google Shape;201;p30"/>
          <p:cNvSpPr txBox="1">
            <a:spLocks noGrp="1"/>
          </p:cNvSpPr>
          <p:nvPr>
            <p:ph type="title"/>
          </p:nvPr>
        </p:nvSpPr>
        <p:spPr>
          <a:xfrm>
            <a:off x="5422725" y="132325"/>
            <a:ext cx="3247800" cy="3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sz="2600"/>
              <a:t>Kinh Doanh</a:t>
            </a:r>
            <a:endParaRPr sz="2600"/>
          </a:p>
        </p:txBody>
      </p:sp>
      <p:pic>
        <p:nvPicPr>
          <p:cNvPr id="202" name="Google Shape;202;p30"/>
          <p:cNvPicPr preferRelativeResize="0"/>
          <p:nvPr/>
        </p:nvPicPr>
        <p:blipFill>
          <a:blip r:embed="rId3">
            <a:alphaModFix/>
          </a:blip>
          <a:stretch>
            <a:fillRect/>
          </a:stretch>
        </p:blipFill>
        <p:spPr>
          <a:xfrm>
            <a:off x="4700625" y="740250"/>
            <a:ext cx="4357101" cy="394736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body" idx="2"/>
          </p:nvPr>
        </p:nvSpPr>
        <p:spPr>
          <a:xfrm>
            <a:off x="154300" y="650725"/>
            <a:ext cx="4327800" cy="408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None/>
            </a:pPr>
            <a:r>
              <a:rPr lang="vi" sz="3000" b="1">
                <a:latin typeface="Times New Roman"/>
                <a:ea typeface="Times New Roman"/>
                <a:cs typeface="Times New Roman"/>
                <a:sym typeface="Times New Roman"/>
              </a:rPr>
              <a:t>Hóa Đơn</a:t>
            </a:r>
            <a:endParaRPr sz="30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r>
              <a:rPr lang="vi" sz="2900" b="1">
                <a:latin typeface="Times New Roman"/>
                <a:ea typeface="Times New Roman"/>
                <a:cs typeface="Times New Roman"/>
                <a:sym typeface="Times New Roman"/>
              </a:rPr>
              <a:t>Thêm / Xóa / Thanh Toán</a:t>
            </a:r>
            <a:endParaRPr sz="29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endParaRPr sz="29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r>
              <a:rPr lang="vi" sz="2900" b="1">
                <a:latin typeface="Times New Roman"/>
                <a:ea typeface="Times New Roman"/>
                <a:cs typeface="Times New Roman"/>
                <a:sym typeface="Times New Roman"/>
              </a:rPr>
              <a:t>Nút Thoát</a:t>
            </a:r>
            <a:endParaRPr sz="29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endParaRPr sz="2900" b="1">
              <a:latin typeface="Times New Roman"/>
              <a:ea typeface="Times New Roman"/>
              <a:cs typeface="Times New Roman"/>
              <a:sym typeface="Times New Roman"/>
            </a:endParaRPr>
          </a:p>
          <a:p>
            <a:pPr marL="0" lvl="0" indent="0" algn="l" rtl="0">
              <a:spcBef>
                <a:spcPts val="1600"/>
              </a:spcBef>
              <a:spcAft>
                <a:spcPts val="1600"/>
              </a:spcAft>
              <a:buClr>
                <a:schemeClr val="dk2"/>
              </a:buClr>
              <a:buSzPts val="1100"/>
              <a:buNone/>
            </a:pPr>
            <a:endParaRPr sz="3000" b="1">
              <a:latin typeface="Times New Roman"/>
              <a:ea typeface="Times New Roman"/>
              <a:cs typeface="Times New Roman"/>
              <a:sym typeface="Times New Roman"/>
            </a:endParaRPr>
          </a:p>
        </p:txBody>
      </p:sp>
      <p:sp>
        <p:nvSpPr>
          <p:cNvPr id="208" name="Google Shape;208;p31"/>
          <p:cNvSpPr txBox="1">
            <a:spLocks noGrp="1"/>
          </p:cNvSpPr>
          <p:nvPr>
            <p:ph type="title"/>
          </p:nvPr>
        </p:nvSpPr>
        <p:spPr>
          <a:xfrm>
            <a:off x="5422725" y="132325"/>
            <a:ext cx="3247800" cy="3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sz="2600"/>
              <a:t>Hóa Đơn</a:t>
            </a:r>
            <a:endParaRPr sz="2600"/>
          </a:p>
        </p:txBody>
      </p:sp>
      <p:pic>
        <p:nvPicPr>
          <p:cNvPr id="209" name="Google Shape;209;p31"/>
          <p:cNvPicPr preferRelativeResize="0"/>
          <p:nvPr/>
        </p:nvPicPr>
        <p:blipFill>
          <a:blip r:embed="rId3">
            <a:alphaModFix/>
          </a:blip>
          <a:stretch>
            <a:fillRect/>
          </a:stretch>
        </p:blipFill>
        <p:spPr>
          <a:xfrm>
            <a:off x="4572000" y="1004775"/>
            <a:ext cx="4357099" cy="28316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2"/>
          <p:cNvSpPr txBox="1">
            <a:spLocks noGrp="1"/>
          </p:cNvSpPr>
          <p:nvPr>
            <p:ph type="body" idx="2"/>
          </p:nvPr>
        </p:nvSpPr>
        <p:spPr>
          <a:xfrm>
            <a:off x="154300" y="650725"/>
            <a:ext cx="4327800" cy="408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None/>
            </a:pPr>
            <a:r>
              <a:rPr lang="vi" sz="3000" b="1">
                <a:latin typeface="Times New Roman"/>
                <a:ea typeface="Times New Roman"/>
                <a:cs typeface="Times New Roman"/>
                <a:sym typeface="Times New Roman"/>
              </a:rPr>
              <a:t>Quản lý thông tin hàng</a:t>
            </a:r>
            <a:endParaRPr sz="30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r>
              <a:rPr lang="vi" sz="2900" b="1">
                <a:latin typeface="Times New Roman"/>
                <a:ea typeface="Times New Roman"/>
                <a:cs typeface="Times New Roman"/>
                <a:sym typeface="Times New Roman"/>
              </a:rPr>
              <a:t>Thêm / Sửa / Xóa / Tìm Kiếm</a:t>
            </a:r>
            <a:endParaRPr sz="29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endParaRPr sz="2900" b="1">
              <a:latin typeface="Times New Roman"/>
              <a:ea typeface="Times New Roman"/>
              <a:cs typeface="Times New Roman"/>
              <a:sym typeface="Times New Roman"/>
            </a:endParaRPr>
          </a:p>
          <a:p>
            <a:pPr marL="0" lvl="0" indent="0" algn="l" rtl="0">
              <a:spcBef>
                <a:spcPts val="1600"/>
              </a:spcBef>
              <a:spcAft>
                <a:spcPts val="1600"/>
              </a:spcAft>
              <a:buClr>
                <a:schemeClr val="dk2"/>
              </a:buClr>
              <a:buSzPts val="1100"/>
              <a:buNone/>
            </a:pPr>
            <a:endParaRPr sz="3000" b="1">
              <a:latin typeface="Times New Roman"/>
              <a:ea typeface="Times New Roman"/>
              <a:cs typeface="Times New Roman"/>
              <a:sym typeface="Times New Roman"/>
            </a:endParaRPr>
          </a:p>
        </p:txBody>
      </p:sp>
      <p:sp>
        <p:nvSpPr>
          <p:cNvPr id="215" name="Google Shape;215;p32"/>
          <p:cNvSpPr txBox="1">
            <a:spLocks noGrp="1"/>
          </p:cNvSpPr>
          <p:nvPr>
            <p:ph type="title"/>
          </p:nvPr>
        </p:nvSpPr>
        <p:spPr>
          <a:xfrm>
            <a:off x="4790800" y="132325"/>
            <a:ext cx="4467600" cy="3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sz="2600">
                <a:latin typeface="Times New Roman"/>
                <a:ea typeface="Times New Roman"/>
                <a:cs typeface="Times New Roman"/>
                <a:sym typeface="Times New Roman"/>
              </a:rPr>
              <a:t>Quản Lý Thông Tin Hàng</a:t>
            </a:r>
            <a:endParaRPr sz="2600">
              <a:latin typeface="Times New Roman"/>
              <a:ea typeface="Times New Roman"/>
              <a:cs typeface="Times New Roman"/>
              <a:sym typeface="Times New Roman"/>
            </a:endParaRPr>
          </a:p>
        </p:txBody>
      </p:sp>
      <p:pic>
        <p:nvPicPr>
          <p:cNvPr id="216" name="Google Shape;216;p32"/>
          <p:cNvPicPr preferRelativeResize="0"/>
          <p:nvPr/>
        </p:nvPicPr>
        <p:blipFill>
          <a:blip r:embed="rId3">
            <a:alphaModFix/>
          </a:blip>
          <a:stretch>
            <a:fillRect/>
          </a:stretch>
        </p:blipFill>
        <p:spPr>
          <a:xfrm>
            <a:off x="4632625" y="1005575"/>
            <a:ext cx="4467601" cy="28745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None/>
            </a:pPr>
            <a:br>
              <a:rPr lang="vi" dirty="0"/>
            </a:br>
            <a:r>
              <a:rPr lang="vi" b="1" dirty="0">
                <a:latin typeface="Times New Roman"/>
                <a:ea typeface="Times New Roman"/>
                <a:cs typeface="Times New Roman"/>
                <a:sym typeface="Times New Roman"/>
              </a:rPr>
              <a:t>Thành Viên : </a:t>
            </a:r>
            <a:endParaRPr b="1" dirty="0">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r>
              <a:rPr lang="vi" b="1" dirty="0">
                <a:latin typeface="Times New Roman"/>
                <a:ea typeface="Times New Roman"/>
                <a:cs typeface="Times New Roman"/>
                <a:sym typeface="Times New Roman"/>
              </a:rPr>
              <a:t>Lê Thành Đức (NT)</a:t>
            </a:r>
            <a:endParaRPr b="1" dirty="0">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r>
              <a:rPr lang="vi" sz="2900" b="1" dirty="0">
                <a:solidFill>
                  <a:srgbClr val="FFFFFF"/>
                </a:solidFill>
                <a:latin typeface="Times New Roman"/>
                <a:ea typeface="Times New Roman"/>
                <a:cs typeface="Times New Roman"/>
                <a:sym typeface="Times New Roman"/>
              </a:rPr>
              <a:t>GVHD</a:t>
            </a:r>
            <a:r>
              <a:rPr lang="vi" sz="2400" b="1" dirty="0">
                <a:solidFill>
                  <a:srgbClr val="FFFFFF"/>
                </a:solidFill>
                <a:latin typeface="Times New Roman"/>
                <a:ea typeface="Times New Roman"/>
                <a:cs typeface="Times New Roman"/>
                <a:sym typeface="Times New Roman"/>
              </a:rPr>
              <a:t>:</a:t>
            </a:r>
            <a:r>
              <a:rPr lang="vi" sz="1300" b="1" dirty="0">
                <a:solidFill>
                  <a:srgbClr val="FFFFFF"/>
                </a:solidFill>
                <a:latin typeface="Times New Roman"/>
                <a:ea typeface="Times New Roman"/>
                <a:cs typeface="Times New Roman"/>
                <a:sym typeface="Times New Roman"/>
              </a:rPr>
              <a:t> </a:t>
            </a:r>
            <a:r>
              <a:rPr lang="vi" sz="2200" b="1" dirty="0">
                <a:solidFill>
                  <a:srgbClr val="FFFFFF"/>
                </a:solidFill>
                <a:latin typeface="Times New Roman"/>
                <a:ea typeface="Times New Roman"/>
                <a:cs typeface="Times New Roman"/>
                <a:sym typeface="Times New Roman"/>
              </a:rPr>
              <a:t>Ngô Lê Quân</a:t>
            </a:r>
            <a:br>
              <a:rPr lang="vi" dirty="0"/>
            </a:br>
            <a:endParaRPr dirty="0"/>
          </a:p>
          <a:p>
            <a:pPr marL="0" lvl="0" indent="0" algn="l" rtl="0">
              <a:spcBef>
                <a:spcPts val="1600"/>
              </a:spcBef>
              <a:spcAft>
                <a:spcPts val="1600"/>
              </a:spcAft>
              <a:buClr>
                <a:schemeClr val="dk2"/>
              </a:buClr>
              <a:buSzPts val="1100"/>
              <a:buNone/>
            </a:pPr>
            <a:endParaRPr dirty="0"/>
          </a:p>
        </p:txBody>
      </p:sp>
      <p:sp>
        <p:nvSpPr>
          <p:cNvPr id="71" name="Google Shape;71;p14"/>
          <p:cNvSpPr txBox="1">
            <a:spLocks noGrp="1"/>
          </p:cNvSpPr>
          <p:nvPr>
            <p:ph type="title"/>
          </p:nvPr>
        </p:nvSpPr>
        <p:spPr>
          <a:xfrm>
            <a:off x="874400" y="315975"/>
            <a:ext cx="3093300" cy="5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a:t> </a:t>
            </a:r>
            <a:endParaRPr/>
          </a:p>
        </p:txBody>
      </p:sp>
      <p:pic>
        <p:nvPicPr>
          <p:cNvPr id="72" name="Google Shape;72;p14"/>
          <p:cNvPicPr preferRelativeResize="0"/>
          <p:nvPr/>
        </p:nvPicPr>
        <p:blipFill>
          <a:blip r:embed="rId3">
            <a:alphaModFix/>
          </a:blip>
          <a:stretch>
            <a:fillRect/>
          </a:stretch>
        </p:blipFill>
        <p:spPr>
          <a:xfrm>
            <a:off x="137725" y="569587"/>
            <a:ext cx="4344370" cy="4004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a:spLocks noGrp="1"/>
          </p:cNvSpPr>
          <p:nvPr>
            <p:ph type="body" idx="2"/>
          </p:nvPr>
        </p:nvSpPr>
        <p:spPr>
          <a:xfrm>
            <a:off x="154300" y="650725"/>
            <a:ext cx="4327800" cy="408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None/>
            </a:pPr>
            <a:r>
              <a:rPr lang="vi" sz="3000" b="1">
                <a:latin typeface="Times New Roman"/>
                <a:ea typeface="Times New Roman"/>
                <a:cs typeface="Times New Roman"/>
                <a:sym typeface="Times New Roman"/>
              </a:rPr>
              <a:t>Quản lý thông tin nhập hàng</a:t>
            </a:r>
            <a:endParaRPr sz="30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r>
              <a:rPr lang="vi" sz="2900" b="1">
                <a:latin typeface="Times New Roman"/>
                <a:ea typeface="Times New Roman"/>
                <a:cs typeface="Times New Roman"/>
                <a:sym typeface="Times New Roman"/>
              </a:rPr>
              <a:t>Thêm / In Phiếu / Thoát</a:t>
            </a:r>
            <a:endParaRPr sz="2900" b="1">
              <a:latin typeface="Times New Roman"/>
              <a:ea typeface="Times New Roman"/>
              <a:cs typeface="Times New Roman"/>
              <a:sym typeface="Times New Roman"/>
            </a:endParaRPr>
          </a:p>
          <a:p>
            <a:pPr marL="0" lvl="0" indent="0" algn="l" rtl="0">
              <a:spcBef>
                <a:spcPts val="1600"/>
              </a:spcBef>
              <a:spcAft>
                <a:spcPts val="1600"/>
              </a:spcAft>
              <a:buClr>
                <a:schemeClr val="dk2"/>
              </a:buClr>
              <a:buSzPts val="1100"/>
              <a:buNone/>
            </a:pPr>
            <a:endParaRPr sz="3000" b="1">
              <a:latin typeface="Times New Roman"/>
              <a:ea typeface="Times New Roman"/>
              <a:cs typeface="Times New Roman"/>
              <a:sym typeface="Times New Roman"/>
            </a:endParaRPr>
          </a:p>
        </p:txBody>
      </p:sp>
      <p:sp>
        <p:nvSpPr>
          <p:cNvPr id="222" name="Google Shape;222;p33"/>
          <p:cNvSpPr txBox="1">
            <a:spLocks noGrp="1"/>
          </p:cNvSpPr>
          <p:nvPr>
            <p:ph type="title"/>
          </p:nvPr>
        </p:nvSpPr>
        <p:spPr>
          <a:xfrm>
            <a:off x="4790800" y="132325"/>
            <a:ext cx="4467600" cy="6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sz="2600"/>
              <a:t>Quản Lý Thông Tin Nhập Hàng</a:t>
            </a:r>
            <a:endParaRPr sz="2600"/>
          </a:p>
        </p:txBody>
      </p:sp>
      <p:pic>
        <p:nvPicPr>
          <p:cNvPr id="223" name="Google Shape;223;p33"/>
          <p:cNvPicPr preferRelativeResize="0"/>
          <p:nvPr/>
        </p:nvPicPr>
        <p:blipFill>
          <a:blip r:embed="rId3">
            <a:alphaModFix/>
          </a:blip>
          <a:stretch>
            <a:fillRect/>
          </a:stretch>
        </p:blipFill>
        <p:spPr>
          <a:xfrm>
            <a:off x="4786900" y="1070900"/>
            <a:ext cx="4357099" cy="30655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4"/>
          <p:cNvSpPr txBox="1">
            <a:spLocks noGrp="1"/>
          </p:cNvSpPr>
          <p:nvPr>
            <p:ph type="body" idx="2"/>
          </p:nvPr>
        </p:nvSpPr>
        <p:spPr>
          <a:xfrm>
            <a:off x="154300" y="650725"/>
            <a:ext cx="4327800" cy="408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None/>
            </a:pPr>
            <a:r>
              <a:rPr lang="vi" sz="3000" b="1">
                <a:latin typeface="Times New Roman"/>
                <a:ea typeface="Times New Roman"/>
                <a:cs typeface="Times New Roman"/>
                <a:sym typeface="Times New Roman"/>
              </a:rPr>
              <a:t>Quản lý thông tin nhà cung cấp</a:t>
            </a:r>
            <a:endParaRPr sz="30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r>
              <a:rPr lang="vi" sz="2900" b="1">
                <a:latin typeface="Times New Roman"/>
                <a:ea typeface="Times New Roman"/>
                <a:cs typeface="Times New Roman"/>
                <a:sym typeface="Times New Roman"/>
              </a:rPr>
              <a:t>Thêm / Sửa / Xóa / Tìm Kiếm/ Preview</a:t>
            </a:r>
            <a:endParaRPr sz="2900" b="1">
              <a:latin typeface="Times New Roman"/>
              <a:ea typeface="Times New Roman"/>
              <a:cs typeface="Times New Roman"/>
              <a:sym typeface="Times New Roman"/>
            </a:endParaRPr>
          </a:p>
          <a:p>
            <a:pPr marL="0" lvl="0" indent="0" algn="l" rtl="0">
              <a:spcBef>
                <a:spcPts val="1600"/>
              </a:spcBef>
              <a:spcAft>
                <a:spcPts val="0"/>
              </a:spcAft>
              <a:buClr>
                <a:schemeClr val="dk2"/>
              </a:buClr>
              <a:buSzPts val="1100"/>
              <a:buNone/>
            </a:pPr>
            <a:endParaRPr sz="2900" b="1">
              <a:latin typeface="Times New Roman"/>
              <a:ea typeface="Times New Roman"/>
              <a:cs typeface="Times New Roman"/>
              <a:sym typeface="Times New Roman"/>
            </a:endParaRPr>
          </a:p>
          <a:p>
            <a:pPr marL="0" lvl="0" indent="0" algn="l" rtl="0">
              <a:spcBef>
                <a:spcPts val="1600"/>
              </a:spcBef>
              <a:spcAft>
                <a:spcPts val="1600"/>
              </a:spcAft>
              <a:buClr>
                <a:schemeClr val="dk2"/>
              </a:buClr>
              <a:buSzPts val="1100"/>
              <a:buNone/>
            </a:pPr>
            <a:endParaRPr sz="3000" b="1">
              <a:latin typeface="Times New Roman"/>
              <a:ea typeface="Times New Roman"/>
              <a:cs typeface="Times New Roman"/>
              <a:sym typeface="Times New Roman"/>
            </a:endParaRPr>
          </a:p>
        </p:txBody>
      </p:sp>
      <p:sp>
        <p:nvSpPr>
          <p:cNvPr id="229" name="Google Shape;229;p34"/>
          <p:cNvSpPr txBox="1">
            <a:spLocks noGrp="1"/>
          </p:cNvSpPr>
          <p:nvPr>
            <p:ph type="title"/>
          </p:nvPr>
        </p:nvSpPr>
        <p:spPr>
          <a:xfrm>
            <a:off x="4790800" y="132325"/>
            <a:ext cx="4467600" cy="7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sz="2600"/>
              <a:t>Quản Lý Thông Tin Nhà Cung Cấp</a:t>
            </a:r>
            <a:endParaRPr sz="2600"/>
          </a:p>
        </p:txBody>
      </p:sp>
      <p:pic>
        <p:nvPicPr>
          <p:cNvPr id="230" name="Google Shape;230;p34"/>
          <p:cNvPicPr preferRelativeResize="0"/>
          <p:nvPr/>
        </p:nvPicPr>
        <p:blipFill>
          <a:blip r:embed="rId3">
            <a:alphaModFix/>
          </a:blip>
          <a:stretch>
            <a:fillRect/>
          </a:stretch>
        </p:blipFill>
        <p:spPr>
          <a:xfrm>
            <a:off x="4685925" y="1078225"/>
            <a:ext cx="4357099" cy="277136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5"/>
          <p:cNvSpPr txBox="1">
            <a:spLocks noGrp="1"/>
          </p:cNvSpPr>
          <p:nvPr>
            <p:ph type="body" idx="2"/>
          </p:nvPr>
        </p:nvSpPr>
        <p:spPr>
          <a:xfrm>
            <a:off x="154300" y="650725"/>
            <a:ext cx="4327800" cy="2957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2"/>
              </a:buClr>
              <a:buSzPts val="1100"/>
              <a:buNone/>
            </a:pPr>
            <a:r>
              <a:rPr lang="vi" sz="4200" b="1">
                <a:latin typeface="Times New Roman"/>
                <a:ea typeface="Times New Roman"/>
                <a:cs typeface="Times New Roman"/>
                <a:sym typeface="Times New Roman"/>
              </a:rPr>
              <a:t>Xác nhận đi làm</a:t>
            </a:r>
            <a:endParaRPr sz="4200" b="1">
              <a:latin typeface="Times New Roman"/>
              <a:ea typeface="Times New Roman"/>
              <a:cs typeface="Times New Roman"/>
              <a:sym typeface="Times New Roman"/>
            </a:endParaRPr>
          </a:p>
        </p:txBody>
      </p:sp>
      <p:sp>
        <p:nvSpPr>
          <p:cNvPr id="236" name="Google Shape;236;p35"/>
          <p:cNvSpPr txBox="1">
            <a:spLocks noGrp="1"/>
          </p:cNvSpPr>
          <p:nvPr>
            <p:ph type="title"/>
          </p:nvPr>
        </p:nvSpPr>
        <p:spPr>
          <a:xfrm>
            <a:off x="5422725" y="132325"/>
            <a:ext cx="3247800" cy="3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sz="2600" b="1">
                <a:latin typeface="Times New Roman"/>
                <a:ea typeface="Times New Roman"/>
                <a:cs typeface="Times New Roman"/>
                <a:sym typeface="Times New Roman"/>
              </a:rPr>
              <a:t>Chấm Công</a:t>
            </a:r>
            <a:endParaRPr sz="2600" b="1">
              <a:latin typeface="Times New Roman"/>
              <a:ea typeface="Times New Roman"/>
              <a:cs typeface="Times New Roman"/>
              <a:sym typeface="Times New Roman"/>
            </a:endParaRPr>
          </a:p>
        </p:txBody>
      </p:sp>
      <p:pic>
        <p:nvPicPr>
          <p:cNvPr id="237" name="Google Shape;237;p35"/>
          <p:cNvPicPr preferRelativeResize="0"/>
          <p:nvPr/>
        </p:nvPicPr>
        <p:blipFill>
          <a:blip r:embed="rId3">
            <a:alphaModFix/>
          </a:blip>
          <a:stretch>
            <a:fillRect/>
          </a:stretch>
        </p:blipFill>
        <p:spPr>
          <a:xfrm>
            <a:off x="4634500" y="615325"/>
            <a:ext cx="4357099" cy="39399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6"/>
          <p:cNvSpPr txBox="1">
            <a:spLocks noGrp="1"/>
          </p:cNvSpPr>
          <p:nvPr>
            <p:ph type="body" idx="2"/>
          </p:nvPr>
        </p:nvSpPr>
        <p:spPr>
          <a:xfrm>
            <a:off x="154300" y="650725"/>
            <a:ext cx="4327800" cy="2957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2"/>
              </a:buClr>
              <a:buSzPts val="1100"/>
              <a:buNone/>
            </a:pPr>
            <a:r>
              <a:rPr lang="vi" sz="4200" b="1">
                <a:latin typeface="Times New Roman"/>
                <a:ea typeface="Times New Roman"/>
                <a:cs typeface="Times New Roman"/>
                <a:sym typeface="Times New Roman"/>
              </a:rPr>
              <a:t>Xác nhận đi làm</a:t>
            </a:r>
            <a:endParaRPr sz="4200" b="1">
              <a:latin typeface="Times New Roman"/>
              <a:ea typeface="Times New Roman"/>
              <a:cs typeface="Times New Roman"/>
              <a:sym typeface="Times New Roman"/>
            </a:endParaRPr>
          </a:p>
        </p:txBody>
      </p:sp>
      <p:sp>
        <p:nvSpPr>
          <p:cNvPr id="243" name="Google Shape;243;p36"/>
          <p:cNvSpPr txBox="1">
            <a:spLocks noGrp="1"/>
          </p:cNvSpPr>
          <p:nvPr>
            <p:ph type="title"/>
          </p:nvPr>
        </p:nvSpPr>
        <p:spPr>
          <a:xfrm>
            <a:off x="5422725" y="132325"/>
            <a:ext cx="3247800" cy="3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sz="2600" b="1">
                <a:latin typeface="Times New Roman"/>
                <a:ea typeface="Times New Roman"/>
                <a:cs typeface="Times New Roman"/>
                <a:sym typeface="Times New Roman"/>
              </a:rPr>
              <a:t>Xác nhận đi làm</a:t>
            </a:r>
            <a:endParaRPr sz="2600" b="1">
              <a:latin typeface="Times New Roman"/>
              <a:ea typeface="Times New Roman"/>
              <a:cs typeface="Times New Roman"/>
              <a:sym typeface="Times New Roman"/>
            </a:endParaRPr>
          </a:p>
        </p:txBody>
      </p:sp>
      <p:pic>
        <p:nvPicPr>
          <p:cNvPr id="244" name="Google Shape;244;p36"/>
          <p:cNvPicPr preferRelativeResize="0"/>
          <p:nvPr/>
        </p:nvPicPr>
        <p:blipFill>
          <a:blip r:embed="rId3">
            <a:alphaModFix/>
          </a:blip>
          <a:stretch>
            <a:fillRect/>
          </a:stretch>
        </p:blipFill>
        <p:spPr>
          <a:xfrm>
            <a:off x="4671250" y="1192300"/>
            <a:ext cx="4357100" cy="241551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7"/>
          <p:cNvSpPr txBox="1">
            <a:spLocks noGrp="1"/>
          </p:cNvSpPr>
          <p:nvPr>
            <p:ph type="body" idx="2"/>
          </p:nvPr>
        </p:nvSpPr>
        <p:spPr>
          <a:xfrm>
            <a:off x="154300" y="650725"/>
            <a:ext cx="4327800" cy="30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None/>
            </a:pPr>
            <a:r>
              <a:rPr lang="vi" sz="2600" b="1">
                <a:latin typeface="Times New Roman"/>
                <a:ea typeface="Times New Roman"/>
                <a:cs typeface="Times New Roman"/>
                <a:sym typeface="Times New Roman"/>
              </a:rPr>
              <a:t>Chuyển đổi từ XML - SQL</a:t>
            </a:r>
            <a:endParaRPr sz="2600" b="1">
              <a:latin typeface="Times New Roman"/>
              <a:ea typeface="Times New Roman"/>
              <a:cs typeface="Times New Roman"/>
              <a:sym typeface="Times New Roman"/>
            </a:endParaRPr>
          </a:p>
          <a:p>
            <a:pPr marL="0" lvl="0" indent="0" algn="l" rtl="0">
              <a:spcBef>
                <a:spcPts val="1600"/>
              </a:spcBef>
              <a:spcAft>
                <a:spcPts val="1600"/>
              </a:spcAft>
              <a:buClr>
                <a:schemeClr val="dk2"/>
              </a:buClr>
              <a:buSzPts val="1100"/>
              <a:buNone/>
            </a:pPr>
            <a:r>
              <a:rPr lang="vi" sz="2600" b="1">
                <a:latin typeface="Times New Roman"/>
                <a:ea typeface="Times New Roman"/>
                <a:cs typeface="Times New Roman"/>
                <a:sym typeface="Times New Roman"/>
              </a:rPr>
              <a:t>Chuyển đổi từ SQL - XML</a:t>
            </a:r>
            <a:endParaRPr sz="2600" b="1">
              <a:latin typeface="Times New Roman"/>
              <a:ea typeface="Times New Roman"/>
              <a:cs typeface="Times New Roman"/>
              <a:sym typeface="Times New Roman"/>
            </a:endParaRPr>
          </a:p>
        </p:txBody>
      </p:sp>
      <p:sp>
        <p:nvSpPr>
          <p:cNvPr id="250" name="Google Shape;250;p37"/>
          <p:cNvSpPr txBox="1">
            <a:spLocks noGrp="1"/>
          </p:cNvSpPr>
          <p:nvPr>
            <p:ph type="title"/>
          </p:nvPr>
        </p:nvSpPr>
        <p:spPr>
          <a:xfrm>
            <a:off x="5422725" y="132325"/>
            <a:ext cx="3247800" cy="3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sz="2500" b="1">
                <a:latin typeface="Times New Roman"/>
                <a:ea typeface="Times New Roman"/>
                <a:cs typeface="Times New Roman"/>
                <a:sym typeface="Times New Roman"/>
              </a:rPr>
              <a:t>Chuyển đổi dữ liệu</a:t>
            </a:r>
            <a:endParaRPr sz="2500" b="1">
              <a:latin typeface="Times New Roman"/>
              <a:ea typeface="Times New Roman"/>
              <a:cs typeface="Times New Roman"/>
              <a:sym typeface="Times New Roman"/>
            </a:endParaRPr>
          </a:p>
        </p:txBody>
      </p:sp>
      <p:pic>
        <p:nvPicPr>
          <p:cNvPr id="251" name="Google Shape;251;p37"/>
          <p:cNvPicPr preferRelativeResize="0"/>
          <p:nvPr/>
        </p:nvPicPr>
        <p:blipFill>
          <a:blip r:embed="rId3">
            <a:alphaModFix/>
          </a:blip>
          <a:stretch>
            <a:fillRect/>
          </a:stretch>
        </p:blipFill>
        <p:spPr>
          <a:xfrm>
            <a:off x="4663900" y="725550"/>
            <a:ext cx="4357099" cy="39457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8"/>
          <p:cNvSpPr txBox="1">
            <a:spLocks noGrp="1"/>
          </p:cNvSpPr>
          <p:nvPr>
            <p:ph type="title"/>
          </p:nvPr>
        </p:nvSpPr>
        <p:spPr>
          <a:xfrm>
            <a:off x="3499800" y="337400"/>
            <a:ext cx="2144400" cy="95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3700"/>
              <a:t>Kết luận</a:t>
            </a:r>
            <a:endParaRPr sz="3700"/>
          </a:p>
        </p:txBody>
      </p:sp>
      <p:sp>
        <p:nvSpPr>
          <p:cNvPr id="257" name="Google Shape;257;p38"/>
          <p:cNvSpPr txBox="1"/>
          <p:nvPr/>
        </p:nvSpPr>
        <p:spPr>
          <a:xfrm>
            <a:off x="965725" y="1207150"/>
            <a:ext cx="75999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800">
                <a:solidFill>
                  <a:schemeClr val="lt2"/>
                </a:solidFill>
                <a:latin typeface="Times New Roman"/>
                <a:ea typeface="Times New Roman"/>
                <a:cs typeface="Times New Roman"/>
                <a:sym typeface="Times New Roman"/>
              </a:rPr>
              <a:t>Đây là lần đầu tiên nhóm chúng em áp dụng công nghệ XML vào việc thiết kế, xây dựng phần mềm để quản lý việc bán giày cho các cửa hàng. Vận dụng kiến thức đã được học ở trường, kết hợp với những tài liệu tham khảo trên mạng và đặc biệt là sự hướng dẫn của thầy nhóm thực hiện chúng em đã hoàn thành bài tập lớn. Qua bài báo chúng em muốn gửi lời cảm ơn giảng viên hướng dẫn Ngô Lê Quân, rất cảm ơn thầy đã nhiệt tình dạy bảo và hướng dẫn chúng em hoàn thành bài tập lớn này.Vì kiến thức còn hạn chế, điều kiện về thời gian hơi gấp nên bài báo cáo không tránh khỏi thiếu sót .Vì thế, nhóm chúng em rất mong nhận được chỉ dẫn, bổ sung, sửa chữa, những đóng góp và sự cảm thông sâu sắc của thầy cũng như bạn bè để bài tập của chúng em được hoàn thiện hơn.Nhóm chúng em xin chân thành cảm ơn</a:t>
            </a:r>
            <a:endParaRPr sz="1800">
              <a:solidFill>
                <a:schemeClr val="lt2"/>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1239975" y="454425"/>
            <a:ext cx="7039500" cy="15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
              <a:t>Thanks for watching!</a:t>
            </a:r>
            <a:endParaRPr/>
          </a:p>
        </p:txBody>
      </p:sp>
      <p:pic>
        <p:nvPicPr>
          <p:cNvPr id="263" name="Google Shape;263;p39"/>
          <p:cNvPicPr preferRelativeResize="0"/>
          <p:nvPr/>
        </p:nvPicPr>
        <p:blipFill>
          <a:blip r:embed="rId3">
            <a:alphaModFix/>
          </a:blip>
          <a:stretch>
            <a:fillRect/>
          </a:stretch>
        </p:blipFill>
        <p:spPr>
          <a:xfrm>
            <a:off x="-28775" y="14145"/>
            <a:ext cx="9096576" cy="505315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
                <a:latin typeface="Times New Roman"/>
                <a:ea typeface="Times New Roman"/>
                <a:cs typeface="Times New Roman"/>
                <a:sym typeface="Times New Roman"/>
              </a:rPr>
              <a:t>Tóm tắt</a:t>
            </a:r>
            <a:endParaRPr>
              <a:latin typeface="Times New Roman"/>
              <a:ea typeface="Times New Roman"/>
              <a:cs typeface="Times New Roman"/>
              <a:sym typeface="Times New Roman"/>
            </a:endParaRPr>
          </a:p>
        </p:txBody>
      </p:sp>
      <p:sp>
        <p:nvSpPr>
          <p:cNvPr id="78" name="Google Shape;78;p1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2900">
                <a:latin typeface="Times New Roman"/>
                <a:ea typeface="Times New Roman"/>
                <a:cs typeface="Times New Roman"/>
                <a:sym typeface="Times New Roman"/>
              </a:rPr>
              <a:t>Chương 1: Giới thiệu</a:t>
            </a:r>
            <a:endParaRPr sz="2900">
              <a:latin typeface="Times New Roman"/>
              <a:ea typeface="Times New Roman"/>
              <a:cs typeface="Times New Roman"/>
              <a:sym typeface="Times New Roman"/>
            </a:endParaRPr>
          </a:p>
          <a:p>
            <a:pPr marL="0" lvl="0" indent="0" algn="l" rtl="0">
              <a:spcBef>
                <a:spcPts val="1600"/>
              </a:spcBef>
              <a:spcAft>
                <a:spcPts val="0"/>
              </a:spcAft>
              <a:buNone/>
            </a:pPr>
            <a:r>
              <a:rPr lang="vi" sz="2900">
                <a:latin typeface="Times New Roman"/>
                <a:ea typeface="Times New Roman"/>
                <a:cs typeface="Times New Roman"/>
                <a:sym typeface="Times New Roman"/>
              </a:rPr>
              <a:t>Chương 2: Nội dung</a:t>
            </a:r>
            <a:endParaRPr sz="2900">
              <a:latin typeface="Times New Roman"/>
              <a:ea typeface="Times New Roman"/>
              <a:cs typeface="Times New Roman"/>
              <a:sym typeface="Times New Roman"/>
            </a:endParaRPr>
          </a:p>
          <a:p>
            <a:pPr marL="0" lvl="0" indent="0" algn="l" rtl="0">
              <a:spcBef>
                <a:spcPts val="1600"/>
              </a:spcBef>
              <a:spcAft>
                <a:spcPts val="1600"/>
              </a:spcAft>
              <a:buNone/>
            </a:pPr>
            <a:r>
              <a:rPr lang="vi" sz="2900">
                <a:latin typeface="Times New Roman"/>
                <a:ea typeface="Times New Roman"/>
                <a:cs typeface="Times New Roman"/>
                <a:sym typeface="Times New Roman"/>
              </a:rPr>
              <a:t>Chương 3: Kết luận</a:t>
            </a:r>
            <a:endParaRPr sz="2900">
              <a:latin typeface="Times New Roman"/>
              <a:ea typeface="Times New Roman"/>
              <a:cs typeface="Times New Roman"/>
              <a:sym typeface="Times New Roman"/>
            </a:endParaRPr>
          </a:p>
        </p:txBody>
      </p:sp>
      <p:pic>
        <p:nvPicPr>
          <p:cNvPr id="79" name="Google Shape;79;p15"/>
          <p:cNvPicPr preferRelativeResize="0"/>
          <p:nvPr/>
        </p:nvPicPr>
        <p:blipFill rotWithShape="1">
          <a:blip r:embed="rId3">
            <a:alphaModFix/>
          </a:blip>
          <a:srcRect l="-2899" r="2900"/>
          <a:stretch/>
        </p:blipFill>
        <p:spPr>
          <a:xfrm>
            <a:off x="6838875" y="3305575"/>
            <a:ext cx="2076525" cy="16093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txBox="1">
            <a:spLocks noGrp="1"/>
          </p:cNvSpPr>
          <p:nvPr>
            <p:ph type="title" idx="4294967295"/>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
                <a:solidFill>
                  <a:schemeClr val="accent1"/>
                </a:solidFill>
              </a:rPr>
              <a:t>Giới Thiệu : </a:t>
            </a:r>
            <a:endParaRPr>
              <a:solidFill>
                <a:schemeClr val="accent1"/>
              </a:solidFill>
            </a:endParaRPr>
          </a:p>
        </p:txBody>
      </p:sp>
      <p:sp>
        <p:nvSpPr>
          <p:cNvPr id="86" name="Google Shape;86;p16"/>
          <p:cNvSpPr txBox="1">
            <a:spLocks noGrp="1"/>
          </p:cNvSpPr>
          <p:nvPr>
            <p:ph type="body" idx="4294967295"/>
          </p:nvPr>
        </p:nvSpPr>
        <p:spPr>
          <a:xfrm>
            <a:off x="39355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vi" sz="2100">
                <a:solidFill>
                  <a:schemeClr val="accent5"/>
                </a:solidFill>
              </a:rPr>
              <a:t>Lê Thành Đức </a:t>
            </a:r>
            <a:endParaRPr sz="2100">
              <a:solidFill>
                <a:schemeClr val="accent5"/>
              </a:solidFill>
            </a:endParaRPr>
          </a:p>
        </p:txBody>
      </p:sp>
      <p:cxnSp>
        <p:nvCxnSpPr>
          <p:cNvPr id="87" name="Google Shape;87;p16"/>
          <p:cNvCxnSpPr/>
          <p:nvPr/>
        </p:nvCxnSpPr>
        <p:spPr>
          <a:xfrm>
            <a:off x="1346775" y="3613373"/>
            <a:ext cx="270900" cy="0"/>
          </a:xfrm>
          <a:prstGeom prst="straightConnector1">
            <a:avLst/>
          </a:prstGeom>
          <a:noFill/>
          <a:ln w="9525" cap="flat" cmpd="sng">
            <a:solidFill>
              <a:schemeClr val="lt2"/>
            </a:solidFill>
            <a:prstDash val="solid"/>
            <a:round/>
            <a:headEnd type="none" w="sm" len="sm"/>
            <a:tailEnd type="none" w="sm" len="sm"/>
          </a:ln>
        </p:spPr>
      </p:cxnSp>
      <p:sp>
        <p:nvSpPr>
          <p:cNvPr id="88" name="Google Shape;88;p16"/>
          <p:cNvSpPr txBox="1">
            <a:spLocks noGrp="1"/>
          </p:cNvSpPr>
          <p:nvPr>
            <p:ph type="body" idx="4294967295"/>
          </p:nvPr>
        </p:nvSpPr>
        <p:spPr>
          <a:xfrm>
            <a:off x="39352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 sz="1100"/>
              <a:t>Nhóm trưởng</a:t>
            </a:r>
            <a:endParaRPr sz="1100"/>
          </a:p>
          <a:p>
            <a:pPr marL="0" lvl="0" indent="0" algn="ctr" rtl="0">
              <a:spcBef>
                <a:spcPts val="1600"/>
              </a:spcBef>
              <a:spcAft>
                <a:spcPts val="1600"/>
              </a:spcAft>
              <a:buNone/>
            </a:pPr>
            <a:r>
              <a:rPr lang="vi" sz="1100"/>
              <a:t>Lớp 19T1 </a:t>
            </a:r>
            <a:endParaRPr sz="1100"/>
          </a:p>
        </p:txBody>
      </p:sp>
      <p:sp>
        <p:nvSpPr>
          <p:cNvPr id="92" name="Google Shape;92;p16"/>
          <p:cNvSpPr txBox="1">
            <a:spLocks noGrp="1"/>
          </p:cNvSpPr>
          <p:nvPr>
            <p:ph type="body" idx="4294967295"/>
          </p:nvPr>
        </p:nvSpPr>
        <p:spPr>
          <a:xfrm>
            <a:off x="3517559"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2100" dirty="0">
              <a:solidFill>
                <a:schemeClr val="accent5"/>
              </a:solidFill>
            </a:endParaRPr>
          </a:p>
        </p:txBody>
      </p:sp>
      <p:cxnSp>
        <p:nvCxnSpPr>
          <p:cNvPr id="93" name="Google Shape;93;p16"/>
          <p:cNvCxnSpPr/>
          <p:nvPr/>
        </p:nvCxnSpPr>
        <p:spPr>
          <a:xfrm>
            <a:off x="4470800" y="3613373"/>
            <a:ext cx="270900" cy="0"/>
          </a:xfrm>
          <a:prstGeom prst="straightConnector1">
            <a:avLst/>
          </a:prstGeom>
          <a:noFill/>
          <a:ln w="9525" cap="flat" cmpd="sng">
            <a:solidFill>
              <a:schemeClr val="lt2"/>
            </a:solidFill>
            <a:prstDash val="solid"/>
            <a:round/>
            <a:headEnd type="none" w="sm" len="sm"/>
            <a:tailEnd type="none" w="sm" len="sm"/>
          </a:ln>
        </p:spPr>
      </p:cxnSp>
      <p:sp>
        <p:nvSpPr>
          <p:cNvPr id="94" name="Google Shape;94;p16"/>
          <p:cNvSpPr txBox="1">
            <a:spLocks noGrp="1"/>
          </p:cNvSpPr>
          <p:nvPr>
            <p:ph type="body" idx="4294967295"/>
          </p:nvPr>
        </p:nvSpPr>
        <p:spPr>
          <a:xfrm>
            <a:off x="351754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100" dirty="0"/>
          </a:p>
        </p:txBody>
      </p:sp>
      <p:sp>
        <p:nvSpPr>
          <p:cNvPr id="95" name="Google Shape;95;p16"/>
          <p:cNvSpPr txBox="1">
            <a:spLocks noGrp="1"/>
          </p:cNvSpPr>
          <p:nvPr>
            <p:ph type="body" idx="4294967295"/>
          </p:nvPr>
        </p:nvSpPr>
        <p:spPr>
          <a:xfrm>
            <a:off x="641298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2100" dirty="0">
              <a:solidFill>
                <a:schemeClr val="accent5"/>
              </a:solidFill>
            </a:endParaRPr>
          </a:p>
        </p:txBody>
      </p:sp>
      <p:cxnSp>
        <p:nvCxnSpPr>
          <p:cNvPr id="96" name="Google Shape;96;p16"/>
          <p:cNvCxnSpPr/>
          <p:nvPr/>
        </p:nvCxnSpPr>
        <p:spPr>
          <a:xfrm>
            <a:off x="7382875" y="3613373"/>
            <a:ext cx="270900" cy="0"/>
          </a:xfrm>
          <a:prstGeom prst="straightConnector1">
            <a:avLst/>
          </a:prstGeom>
          <a:noFill/>
          <a:ln w="9525" cap="flat" cmpd="sng">
            <a:solidFill>
              <a:schemeClr val="lt2"/>
            </a:solidFill>
            <a:prstDash val="solid"/>
            <a:round/>
            <a:headEnd type="none" w="sm" len="sm"/>
            <a:tailEnd type="none" w="sm" len="sm"/>
          </a:ln>
        </p:spPr>
      </p:cxnSp>
      <p:sp>
        <p:nvSpPr>
          <p:cNvPr id="97" name="Google Shape;97;p16"/>
          <p:cNvSpPr txBox="1">
            <a:spLocks noGrp="1"/>
          </p:cNvSpPr>
          <p:nvPr>
            <p:ph type="body" idx="4294967295"/>
          </p:nvPr>
        </p:nvSpPr>
        <p:spPr>
          <a:xfrm>
            <a:off x="6412969"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100" dirty="0"/>
          </a:p>
        </p:txBody>
      </p:sp>
      <p:grpSp>
        <p:nvGrpSpPr>
          <p:cNvPr id="98" name="Google Shape;98;p16"/>
          <p:cNvGrpSpPr/>
          <p:nvPr/>
        </p:nvGrpSpPr>
        <p:grpSpPr>
          <a:xfrm>
            <a:off x="572213" y="1381450"/>
            <a:ext cx="1644300" cy="1659175"/>
            <a:chOff x="2649450" y="1351550"/>
            <a:chExt cx="1644300" cy="1659175"/>
          </a:xfrm>
        </p:grpSpPr>
        <p:sp>
          <p:nvSpPr>
            <p:cNvPr id="99" name="Google Shape;99;p16"/>
            <p:cNvSpPr/>
            <p:nvPr/>
          </p:nvSpPr>
          <p:spPr>
            <a:xfrm>
              <a:off x="2649450" y="1351550"/>
              <a:ext cx="1644300" cy="1644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 name="Google Shape;100;p16" descr="Ảnh hoạt hình minh họa một người phụ nữ có mái tóc màu tím"/>
            <p:cNvPicPr preferRelativeResize="0"/>
            <p:nvPr/>
          </p:nvPicPr>
          <p:blipFill rotWithShape="1">
            <a:blip r:embed="rId3">
              <a:alphaModFix/>
            </a:blip>
            <a:srcRect l="-8182" t="-12397" r="-4214"/>
            <a:stretch/>
          </p:blipFill>
          <p:spPr>
            <a:xfrm>
              <a:off x="2649450" y="1366425"/>
              <a:ext cx="1644300" cy="1644300"/>
            </a:xfrm>
            <a:prstGeom prst="ellipse">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265500" y="1818600"/>
            <a:ext cx="4045200" cy="15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a:latin typeface="Times New Roman"/>
                <a:ea typeface="Times New Roman"/>
                <a:cs typeface="Times New Roman"/>
                <a:sym typeface="Times New Roman"/>
              </a:rPr>
              <a:t>Mục tiêu</a:t>
            </a:r>
            <a:endParaRPr>
              <a:latin typeface="Times New Roman"/>
              <a:ea typeface="Times New Roman"/>
              <a:cs typeface="Times New Roman"/>
              <a:sym typeface="Times New Roman"/>
            </a:endParaRPr>
          </a:p>
        </p:txBody>
      </p:sp>
      <p:sp>
        <p:nvSpPr>
          <p:cNvPr id="120" name="Google Shape;120;p18"/>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latin typeface="Times New Roman"/>
                <a:ea typeface="Times New Roman"/>
                <a:cs typeface="Times New Roman"/>
                <a:sym typeface="Times New Roman"/>
              </a:rPr>
              <a:t>-	Tìm hiểu đề tài, khảo sát thực trạng nhu cầu và hoạt động quản lý bán giày. Xây dựng phần mềm cho một shop Giày tên là 2ĐH tại Đà Nẵng</a:t>
            </a:r>
            <a:endParaRPr>
              <a:latin typeface="Times New Roman"/>
              <a:ea typeface="Times New Roman"/>
              <a:cs typeface="Times New Roman"/>
              <a:sym typeface="Times New Roman"/>
            </a:endParaRPr>
          </a:p>
          <a:p>
            <a:pPr marL="0" lvl="0" indent="0" algn="l" rtl="0">
              <a:spcBef>
                <a:spcPts val="1600"/>
              </a:spcBef>
              <a:spcAft>
                <a:spcPts val="0"/>
              </a:spcAft>
              <a:buNone/>
            </a:pPr>
            <a:r>
              <a:rPr lang="vi">
                <a:latin typeface="Times New Roman"/>
                <a:ea typeface="Times New Roman"/>
                <a:cs typeface="Times New Roman"/>
                <a:sym typeface="Times New Roman"/>
              </a:rPr>
              <a:t>-	Thiết kế phần mềm quản lý bán giày với mục tiêu hướng người sử dụng và hiệu quả: dễ sử dụng, quản lý tốt, giao diện bắt mắt, thao tác nhanh, dễ dàng….</a:t>
            </a:r>
            <a:endParaRPr>
              <a:latin typeface="Times New Roman"/>
              <a:ea typeface="Times New Roman"/>
              <a:cs typeface="Times New Roman"/>
              <a:sym typeface="Times New Roman"/>
            </a:endParaRPr>
          </a:p>
          <a:p>
            <a:pPr marL="0" lvl="0" indent="0" algn="l" rtl="0">
              <a:spcBef>
                <a:spcPts val="1600"/>
              </a:spcBef>
              <a:spcAft>
                <a:spcPts val="1600"/>
              </a:spcAft>
              <a:buNone/>
            </a:pPr>
            <a:endParaRPr>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body" idx="2"/>
          </p:nvPr>
        </p:nvSpPr>
        <p:spPr>
          <a:xfrm>
            <a:off x="4939500" y="42075"/>
            <a:ext cx="4204500" cy="4838700"/>
          </a:xfrm>
          <a:prstGeom prst="rect">
            <a:avLst/>
          </a:prstGeom>
        </p:spPr>
        <p:txBody>
          <a:bodyPr spcFirstLastPara="1" wrap="square" lIns="90000" tIns="0" rIns="18000" bIns="0" anchor="ctr" anchorCtr="0">
            <a:noAutofit/>
          </a:bodyPr>
          <a:lstStyle/>
          <a:p>
            <a:pPr marL="0" lvl="0" indent="0" algn="l" rtl="0">
              <a:lnSpc>
                <a:spcPct val="30000"/>
              </a:lnSpc>
              <a:spcBef>
                <a:spcPts val="0"/>
              </a:spcBef>
              <a:spcAft>
                <a:spcPts val="0"/>
              </a:spcAft>
              <a:buNone/>
            </a:pPr>
            <a:r>
              <a:rPr lang="vi" sz="1500">
                <a:latin typeface="Times New Roman"/>
                <a:ea typeface="Times New Roman"/>
                <a:cs typeface="Times New Roman"/>
                <a:sym typeface="Times New Roman"/>
              </a:rPr>
              <a:t>+Phần mềm được xây dựng trên phạm vi môn </a:t>
            </a:r>
            <a:endParaRPr sz="1500">
              <a:latin typeface="Times New Roman"/>
              <a:ea typeface="Times New Roman"/>
              <a:cs typeface="Times New Roman"/>
              <a:sym typeface="Times New Roman"/>
            </a:endParaRPr>
          </a:p>
          <a:p>
            <a:pPr marL="0" lvl="0" indent="0" algn="l" rtl="0">
              <a:lnSpc>
                <a:spcPct val="30000"/>
              </a:lnSpc>
              <a:spcBef>
                <a:spcPts val="1600"/>
              </a:spcBef>
              <a:spcAft>
                <a:spcPts val="0"/>
              </a:spcAft>
              <a:buNone/>
            </a:pPr>
            <a:r>
              <a:rPr lang="vi" sz="1500">
                <a:latin typeface="Times New Roman"/>
                <a:ea typeface="Times New Roman"/>
                <a:cs typeface="Times New Roman"/>
                <a:sym typeface="Times New Roman"/>
              </a:rPr>
              <a:t>học “Công nghệ XML” với editor là Visual studio</a:t>
            </a:r>
            <a:endParaRPr sz="1500">
              <a:latin typeface="Times New Roman"/>
              <a:ea typeface="Times New Roman"/>
              <a:cs typeface="Times New Roman"/>
              <a:sym typeface="Times New Roman"/>
            </a:endParaRPr>
          </a:p>
          <a:p>
            <a:pPr marL="0" lvl="0" indent="0" algn="l" rtl="0">
              <a:lnSpc>
                <a:spcPct val="30000"/>
              </a:lnSpc>
              <a:spcBef>
                <a:spcPts val="1600"/>
              </a:spcBef>
              <a:spcAft>
                <a:spcPts val="0"/>
              </a:spcAft>
              <a:buNone/>
            </a:pPr>
            <a:r>
              <a:rPr lang="vi" sz="1500">
                <a:latin typeface="Times New Roman"/>
                <a:ea typeface="Times New Roman"/>
                <a:cs typeface="Times New Roman"/>
                <a:sym typeface="Times New Roman"/>
              </a:rPr>
              <a:t>2019 và CSDL dạng file XML</a:t>
            </a:r>
            <a:endParaRPr sz="1500">
              <a:latin typeface="Times New Roman"/>
              <a:ea typeface="Times New Roman"/>
              <a:cs typeface="Times New Roman"/>
              <a:sym typeface="Times New Roman"/>
            </a:endParaRPr>
          </a:p>
          <a:p>
            <a:pPr marL="0" lvl="0" indent="0" algn="l" rtl="0">
              <a:lnSpc>
                <a:spcPct val="30000"/>
              </a:lnSpc>
              <a:spcBef>
                <a:spcPts val="1600"/>
              </a:spcBef>
              <a:spcAft>
                <a:spcPts val="0"/>
              </a:spcAft>
              <a:buNone/>
            </a:pPr>
            <a:r>
              <a:rPr lang="vi" sz="1500">
                <a:latin typeface="Times New Roman"/>
                <a:ea typeface="Times New Roman"/>
                <a:cs typeface="Times New Roman"/>
                <a:sym typeface="Times New Roman"/>
              </a:rPr>
              <a:t>+ Yêu cầu:</a:t>
            </a:r>
            <a:endParaRPr sz="1500">
              <a:latin typeface="Times New Roman"/>
              <a:ea typeface="Times New Roman"/>
              <a:cs typeface="Times New Roman"/>
              <a:sym typeface="Times New Roman"/>
            </a:endParaRPr>
          </a:p>
          <a:p>
            <a:pPr marL="0" lvl="0" indent="0" algn="l" rtl="0">
              <a:lnSpc>
                <a:spcPct val="50000"/>
              </a:lnSpc>
              <a:spcBef>
                <a:spcPts val="1600"/>
              </a:spcBef>
              <a:spcAft>
                <a:spcPts val="0"/>
              </a:spcAft>
              <a:buNone/>
            </a:pPr>
            <a:r>
              <a:rPr lang="vi" sz="1500">
                <a:latin typeface="Times New Roman"/>
                <a:ea typeface="Times New Roman"/>
                <a:cs typeface="Times New Roman"/>
                <a:sym typeface="Times New Roman"/>
              </a:rPr>
              <a:t>-	Cơ sở dữ liệu</a:t>
            </a:r>
            <a:endParaRPr sz="1500">
              <a:latin typeface="Times New Roman"/>
              <a:ea typeface="Times New Roman"/>
              <a:cs typeface="Times New Roman"/>
              <a:sym typeface="Times New Roman"/>
            </a:endParaRPr>
          </a:p>
          <a:p>
            <a:pPr marL="0" lvl="0" indent="0" algn="l" rtl="0">
              <a:lnSpc>
                <a:spcPct val="30000"/>
              </a:lnSpc>
              <a:spcBef>
                <a:spcPts val="1600"/>
              </a:spcBef>
              <a:spcAft>
                <a:spcPts val="0"/>
              </a:spcAft>
              <a:buNone/>
            </a:pPr>
            <a:r>
              <a:rPr lang="vi" sz="1500">
                <a:latin typeface="Times New Roman"/>
                <a:ea typeface="Times New Roman"/>
                <a:cs typeface="Times New Roman"/>
                <a:sym typeface="Times New Roman"/>
              </a:rPr>
              <a:t>-	XML</a:t>
            </a:r>
            <a:endParaRPr sz="1500">
              <a:latin typeface="Times New Roman"/>
              <a:ea typeface="Times New Roman"/>
              <a:cs typeface="Times New Roman"/>
              <a:sym typeface="Times New Roman"/>
            </a:endParaRPr>
          </a:p>
          <a:p>
            <a:pPr marL="0" lvl="0" indent="0" algn="l" rtl="0">
              <a:lnSpc>
                <a:spcPct val="30000"/>
              </a:lnSpc>
              <a:spcBef>
                <a:spcPts val="1600"/>
              </a:spcBef>
              <a:spcAft>
                <a:spcPts val="0"/>
              </a:spcAft>
              <a:buNone/>
            </a:pPr>
            <a:r>
              <a:rPr lang="vi" sz="1500">
                <a:latin typeface="Times New Roman"/>
                <a:ea typeface="Times New Roman"/>
                <a:cs typeface="Times New Roman"/>
                <a:sym typeface="Times New Roman"/>
              </a:rPr>
              <a:t>-	XSLT</a:t>
            </a:r>
            <a:endParaRPr sz="1500">
              <a:latin typeface="Times New Roman"/>
              <a:ea typeface="Times New Roman"/>
              <a:cs typeface="Times New Roman"/>
              <a:sym typeface="Times New Roman"/>
            </a:endParaRPr>
          </a:p>
          <a:p>
            <a:pPr marL="0" lvl="0" indent="0" algn="l" rtl="0">
              <a:lnSpc>
                <a:spcPct val="30000"/>
              </a:lnSpc>
              <a:spcBef>
                <a:spcPts val="1600"/>
              </a:spcBef>
              <a:spcAft>
                <a:spcPts val="0"/>
              </a:spcAft>
              <a:buNone/>
            </a:pPr>
            <a:r>
              <a:rPr lang="vi" sz="1500">
                <a:latin typeface="Times New Roman"/>
                <a:ea typeface="Times New Roman"/>
                <a:cs typeface="Times New Roman"/>
                <a:sym typeface="Times New Roman"/>
              </a:rPr>
              <a:t>-	Form DataBase &gt; xml</a:t>
            </a:r>
            <a:endParaRPr sz="1500">
              <a:latin typeface="Times New Roman"/>
              <a:ea typeface="Times New Roman"/>
              <a:cs typeface="Times New Roman"/>
              <a:sym typeface="Times New Roman"/>
            </a:endParaRPr>
          </a:p>
          <a:p>
            <a:pPr marL="0" lvl="0" indent="0" algn="l" rtl="0">
              <a:lnSpc>
                <a:spcPct val="30000"/>
              </a:lnSpc>
              <a:spcBef>
                <a:spcPts val="1600"/>
              </a:spcBef>
              <a:spcAft>
                <a:spcPts val="0"/>
              </a:spcAft>
              <a:buNone/>
            </a:pPr>
            <a:r>
              <a:rPr lang="vi" sz="1500">
                <a:latin typeface="Times New Roman"/>
                <a:ea typeface="Times New Roman"/>
                <a:cs typeface="Times New Roman"/>
                <a:sym typeface="Times New Roman"/>
              </a:rPr>
              <a:t>-	Thêm</a:t>
            </a:r>
            <a:endParaRPr sz="1500">
              <a:latin typeface="Times New Roman"/>
              <a:ea typeface="Times New Roman"/>
              <a:cs typeface="Times New Roman"/>
              <a:sym typeface="Times New Roman"/>
            </a:endParaRPr>
          </a:p>
          <a:p>
            <a:pPr marL="0" lvl="0" indent="0" algn="l" rtl="0">
              <a:lnSpc>
                <a:spcPct val="30000"/>
              </a:lnSpc>
              <a:spcBef>
                <a:spcPts val="1600"/>
              </a:spcBef>
              <a:spcAft>
                <a:spcPts val="0"/>
              </a:spcAft>
              <a:buNone/>
            </a:pPr>
            <a:r>
              <a:rPr lang="vi" sz="1500">
                <a:latin typeface="Times New Roman"/>
                <a:ea typeface="Times New Roman"/>
                <a:cs typeface="Times New Roman"/>
                <a:sym typeface="Times New Roman"/>
              </a:rPr>
              <a:t>-	Sửa xóa</a:t>
            </a:r>
            <a:endParaRPr sz="1500">
              <a:latin typeface="Times New Roman"/>
              <a:ea typeface="Times New Roman"/>
              <a:cs typeface="Times New Roman"/>
              <a:sym typeface="Times New Roman"/>
            </a:endParaRPr>
          </a:p>
          <a:p>
            <a:pPr marL="0" lvl="0" indent="0" algn="l" rtl="0">
              <a:lnSpc>
                <a:spcPct val="30000"/>
              </a:lnSpc>
              <a:spcBef>
                <a:spcPts val="1600"/>
              </a:spcBef>
              <a:spcAft>
                <a:spcPts val="0"/>
              </a:spcAft>
              <a:buNone/>
            </a:pPr>
            <a:r>
              <a:rPr lang="vi" sz="1500">
                <a:latin typeface="Times New Roman"/>
                <a:ea typeface="Times New Roman"/>
                <a:cs typeface="Times New Roman"/>
                <a:sym typeface="Times New Roman"/>
              </a:rPr>
              <a:t>-	Hiển thị trình duyệt</a:t>
            </a:r>
            <a:endParaRPr sz="1500">
              <a:latin typeface="Times New Roman"/>
              <a:ea typeface="Times New Roman"/>
              <a:cs typeface="Times New Roman"/>
              <a:sym typeface="Times New Roman"/>
            </a:endParaRPr>
          </a:p>
          <a:p>
            <a:pPr marL="0" lvl="0" indent="0" algn="l" rtl="0">
              <a:lnSpc>
                <a:spcPct val="30000"/>
              </a:lnSpc>
              <a:spcBef>
                <a:spcPts val="1600"/>
              </a:spcBef>
              <a:spcAft>
                <a:spcPts val="1600"/>
              </a:spcAft>
              <a:buNone/>
            </a:pPr>
            <a:r>
              <a:rPr lang="vi" sz="1500">
                <a:latin typeface="Times New Roman"/>
                <a:ea typeface="Times New Roman"/>
                <a:cs typeface="Times New Roman"/>
                <a:sym typeface="Times New Roman"/>
              </a:rPr>
              <a:t>-	Cập nhật dữ liệu database</a:t>
            </a:r>
            <a:endParaRPr sz="1500">
              <a:latin typeface="Times New Roman"/>
              <a:ea typeface="Times New Roman"/>
              <a:cs typeface="Times New Roman"/>
              <a:sym typeface="Times New Roman"/>
            </a:endParaRPr>
          </a:p>
        </p:txBody>
      </p:sp>
      <p:sp>
        <p:nvSpPr>
          <p:cNvPr id="126" name="Google Shape;126;p19"/>
          <p:cNvSpPr txBox="1">
            <a:spLocks noGrp="1"/>
          </p:cNvSpPr>
          <p:nvPr>
            <p:ph type="title"/>
          </p:nvPr>
        </p:nvSpPr>
        <p:spPr>
          <a:xfrm>
            <a:off x="265500" y="1818600"/>
            <a:ext cx="4045200" cy="15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b="1">
                <a:latin typeface="Times New Roman"/>
                <a:ea typeface="Times New Roman"/>
                <a:cs typeface="Times New Roman"/>
                <a:sym typeface="Times New Roman"/>
              </a:rPr>
              <a:t>Phạm vi đề tài,yêu cầu</a:t>
            </a:r>
            <a:endParaRPr b="1">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subTitle" idx="1"/>
          </p:nvPr>
        </p:nvSpPr>
        <p:spPr>
          <a:xfrm>
            <a:off x="265500" y="470275"/>
            <a:ext cx="4679700" cy="98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 sz="2400" b="1">
                <a:latin typeface="Times New Roman"/>
                <a:ea typeface="Times New Roman"/>
                <a:cs typeface="Times New Roman"/>
                <a:sym typeface="Times New Roman"/>
              </a:rPr>
              <a:t>Mô hình phân cấp chức năng</a:t>
            </a:r>
            <a:endParaRPr sz="2400" b="1">
              <a:latin typeface="Times New Roman"/>
              <a:ea typeface="Times New Roman"/>
              <a:cs typeface="Times New Roman"/>
              <a:sym typeface="Times New Roman"/>
            </a:endParaRPr>
          </a:p>
        </p:txBody>
      </p:sp>
      <p:pic>
        <p:nvPicPr>
          <p:cNvPr id="132" name="Google Shape;132;p20"/>
          <p:cNvPicPr preferRelativeResize="0"/>
          <p:nvPr/>
        </p:nvPicPr>
        <p:blipFill>
          <a:blip r:embed="rId3">
            <a:alphaModFix/>
          </a:blip>
          <a:stretch>
            <a:fillRect/>
          </a:stretch>
        </p:blipFill>
        <p:spPr>
          <a:xfrm>
            <a:off x="1645000" y="1341425"/>
            <a:ext cx="6268650" cy="3730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p:nvPr/>
        </p:nvSpPr>
        <p:spPr>
          <a:xfrm>
            <a:off x="2015425" y="325425"/>
            <a:ext cx="61407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3100" b="1">
                <a:solidFill>
                  <a:schemeClr val="dk1"/>
                </a:solidFill>
                <a:latin typeface="Times New Roman"/>
                <a:ea typeface="Times New Roman"/>
                <a:cs typeface="Times New Roman"/>
                <a:sym typeface="Times New Roman"/>
              </a:rPr>
              <a:t>Mô hình dữ liệu mức quan hệ</a:t>
            </a:r>
            <a:endParaRPr sz="3100" b="1">
              <a:solidFill>
                <a:schemeClr val="dk1"/>
              </a:solidFill>
              <a:latin typeface="Times New Roman"/>
              <a:ea typeface="Times New Roman"/>
              <a:cs typeface="Times New Roman"/>
              <a:sym typeface="Times New Roman"/>
            </a:endParaRPr>
          </a:p>
        </p:txBody>
      </p:sp>
      <p:pic>
        <p:nvPicPr>
          <p:cNvPr id="138" name="Google Shape;138;p21"/>
          <p:cNvPicPr preferRelativeResize="0"/>
          <p:nvPr/>
        </p:nvPicPr>
        <p:blipFill>
          <a:blip r:embed="rId3">
            <a:alphaModFix/>
          </a:blip>
          <a:stretch>
            <a:fillRect/>
          </a:stretch>
        </p:blipFill>
        <p:spPr>
          <a:xfrm>
            <a:off x="1491238" y="987225"/>
            <a:ext cx="6293775" cy="4094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1125950" y="281775"/>
            <a:ext cx="6511500" cy="24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5600" b="1">
                <a:latin typeface="Times New Roman"/>
                <a:ea typeface="Times New Roman"/>
                <a:cs typeface="Times New Roman"/>
                <a:sym typeface="Times New Roman"/>
              </a:rPr>
              <a:t>Nội Dung : </a:t>
            </a:r>
            <a:endParaRPr sz="5600" b="1">
              <a:latin typeface="Times New Roman"/>
              <a:ea typeface="Times New Roman"/>
              <a:cs typeface="Times New Roman"/>
              <a:sym typeface="Times New Roman"/>
            </a:endParaRPr>
          </a:p>
        </p:txBody>
      </p:sp>
      <p:sp>
        <p:nvSpPr>
          <p:cNvPr id="144" name="Google Shape;144;p22"/>
          <p:cNvSpPr txBox="1"/>
          <p:nvPr/>
        </p:nvSpPr>
        <p:spPr>
          <a:xfrm>
            <a:off x="3138575" y="2351325"/>
            <a:ext cx="5634900" cy="84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4300" b="1">
                <a:solidFill>
                  <a:schemeClr val="dk1"/>
                </a:solidFill>
                <a:latin typeface="Times New Roman"/>
                <a:ea typeface="Times New Roman"/>
                <a:cs typeface="Times New Roman"/>
                <a:sym typeface="Times New Roman"/>
              </a:rPr>
              <a:t>Phần Chức Năng</a:t>
            </a:r>
            <a:endParaRPr sz="4300" b="1">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630</Words>
  <Application>Microsoft Office PowerPoint</Application>
  <PresentationFormat>On-screen Show (16:9)</PresentationFormat>
  <Paragraphs>91</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Times New Roman</vt:lpstr>
      <vt:lpstr>Roboto Slab</vt:lpstr>
      <vt:lpstr>Roboto</vt:lpstr>
      <vt:lpstr>Arial</vt:lpstr>
      <vt:lpstr>Marina</vt:lpstr>
      <vt:lpstr>Quản lý bán giày</vt:lpstr>
      <vt:lpstr> </vt:lpstr>
      <vt:lpstr>Tóm tắt</vt:lpstr>
      <vt:lpstr>Giới Thiệu : </vt:lpstr>
      <vt:lpstr>Mục tiêu</vt:lpstr>
      <vt:lpstr>Phạm vi đề tài,yêu cầu</vt:lpstr>
      <vt:lpstr>PowerPoint Presentation</vt:lpstr>
      <vt:lpstr>PowerPoint Presentation</vt:lpstr>
      <vt:lpstr>Nội Dung : </vt:lpstr>
      <vt:lpstr>Đăng nhập  </vt:lpstr>
      <vt:lpstr>Đổi mật khẩu</vt:lpstr>
      <vt:lpstr>Đăng xuất </vt:lpstr>
      <vt:lpstr>Quản Lý Nhân Sự</vt:lpstr>
      <vt:lpstr>Quản Lý Nhân Viên</vt:lpstr>
      <vt:lpstr>Quản Lý TK Nhân Viên</vt:lpstr>
      <vt:lpstr>Xem Chấm Công</vt:lpstr>
      <vt:lpstr>Kinh Doanh</vt:lpstr>
      <vt:lpstr>Hóa Đơn</vt:lpstr>
      <vt:lpstr>Quản Lý Thông Tin Hàng</vt:lpstr>
      <vt:lpstr>Quản Lý Thông Tin Nhập Hàng</vt:lpstr>
      <vt:lpstr>Quản Lý Thông Tin Nhà Cung Cấp</vt:lpstr>
      <vt:lpstr>Chấm Công</vt:lpstr>
      <vt:lpstr>Xác nhận đi làm</vt:lpstr>
      <vt:lpstr>Chuyển đổi dữ liệu</vt:lpstr>
      <vt:lpstr>Kết luận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bán giày</dc:title>
  <cp:lastModifiedBy>LÊ THÀNH ĐỨC</cp:lastModifiedBy>
  <cp:revision>1</cp:revision>
  <dcterms:modified xsi:type="dcterms:W3CDTF">2022-01-13T18:00:34Z</dcterms:modified>
</cp:coreProperties>
</file>